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6" r:id="rId2"/>
    <p:sldId id="268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3" userDrawn="1">
          <p15:clr>
            <a:srgbClr val="A4A3A4"/>
          </p15:clr>
        </p15:guide>
        <p15:guide id="2" pos="87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Bockelmann" initials="MB" lastIdx="2" clrIdx="0">
    <p:extLst>
      <p:ext uri="{19B8F6BF-5375-455C-9EA6-DF929625EA0E}">
        <p15:presenceInfo xmlns:p15="http://schemas.microsoft.com/office/powerpoint/2012/main" userId="S-1-5-21-1715567821-1957994488-842925246-12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E8E440"/>
    <a:srgbClr val="6FBFA3"/>
    <a:srgbClr val="D5A92D"/>
    <a:srgbClr val="008C4F"/>
    <a:srgbClr val="808080"/>
    <a:srgbClr val="009557"/>
    <a:srgbClr val="9D9CA0"/>
    <a:srgbClr val="E6E6E6"/>
    <a:srgbClr val="009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06" autoAdjust="0"/>
    <p:restoredTop sz="94660"/>
  </p:normalViewPr>
  <p:slideViewPr>
    <p:cSldViewPr snapToGrid="0">
      <p:cViewPr varScale="1">
        <p:scale>
          <a:sx n="13" d="100"/>
          <a:sy n="13" d="100"/>
        </p:scale>
        <p:origin x="2952" y="168"/>
      </p:cViewPr>
      <p:guideLst>
        <p:guide orient="horz" pos="22213"/>
        <p:guide pos="87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638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8B1A-0EF7-4782-861A-563D5974B7DF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889A-8857-4A33-B931-1D59EA645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8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204CF-C628-43DE-A749-49D2E2249115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9D3E-AAC0-46FD-A735-9C0340641D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85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endParaRPr lang="en-US" sz="1300"/>
          </a:p>
          <a:p>
            <a:pPr>
              <a:defRPr/>
            </a:pPr>
            <a:endParaRPr lang="de-DE" sz="1300"/>
          </a:p>
          <a:p>
            <a:pPr>
              <a:defRPr/>
            </a:pPr>
            <a:endParaRPr lang="en-US" sz="1300"/>
          </a:p>
        </p:txBody>
      </p:sp>
      <p:sp>
        <p:nvSpPr>
          <p:cNvPr id="45060" name="Foliennummernplatzhalter 3"/>
          <p:cNvSpPr txBox="1">
            <a:spLocks noGrp="1"/>
          </p:cNvSpPr>
          <p:nvPr/>
        </p:nvSpPr>
        <p:spPr bwMode="auto">
          <a:xfrm>
            <a:off x="3850295" y="9429305"/>
            <a:ext cx="294586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3" tIns="47782" rIns="95563" bIns="47782" anchor="b"/>
          <a:lstStyle/>
          <a:p>
            <a:pPr algn="r">
              <a:defRPr/>
            </a:pPr>
            <a:fld id="{1BD9F352-9D33-4718-BB92-6B7B9D5426C2}" type="slidenum">
              <a:rPr lang="de-DE" sz="1300"/>
              <a:t>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73631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D3E-AAC0-46FD-A735-9C0340641DB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3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16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09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userDrawn="1">
  <p:cSld name="Titel, Text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3761" y="1714136"/>
            <a:ext cx="27247692" cy="7133962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1513761" y="9987548"/>
            <a:ext cx="13371553" cy="28248506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15389901" y="9987548"/>
            <a:ext cx="13371553" cy="28248506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20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4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97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83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41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4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8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D8E7DD7B-B7FC-40DC-B3C8-138BCE08A48B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7802D12-43AE-493E-9E47-94CD29D6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70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auto">
          <a:xfrm>
            <a:off x="28120717" y="-36000"/>
            <a:ext cx="2160000" cy="4287600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StoneSansITCStd Medium" pitchFamily="50" charset="0"/>
            </a:endParaRPr>
          </a:p>
        </p:txBody>
      </p:sp>
      <p:sp>
        <p:nvSpPr>
          <p:cNvPr id="12" name="AutoShape 780"/>
          <p:cNvSpPr>
            <a:spLocks noChangeArrowheads="1"/>
          </p:cNvSpPr>
          <p:nvPr userDrawn="1"/>
        </p:nvSpPr>
        <p:spPr bwMode="auto">
          <a:xfrm>
            <a:off x="29794200" y="42321163"/>
            <a:ext cx="971550" cy="973137"/>
          </a:xfrm>
          <a:prstGeom prst="plus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AutoShape 781"/>
          <p:cNvSpPr>
            <a:spLocks noChangeArrowheads="1"/>
          </p:cNvSpPr>
          <p:nvPr userDrawn="1"/>
        </p:nvSpPr>
        <p:spPr bwMode="auto">
          <a:xfrm>
            <a:off x="-489600" y="42321557"/>
            <a:ext cx="971550" cy="973137"/>
          </a:xfrm>
          <a:prstGeom prst="plus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AutoShape 782"/>
          <p:cNvSpPr>
            <a:spLocks noChangeArrowheads="1"/>
          </p:cNvSpPr>
          <p:nvPr userDrawn="1"/>
        </p:nvSpPr>
        <p:spPr bwMode="auto">
          <a:xfrm>
            <a:off x="29793600" y="-489600"/>
            <a:ext cx="971550" cy="973138"/>
          </a:xfrm>
          <a:prstGeom prst="plus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5" name="AutoShape 783"/>
          <p:cNvSpPr>
            <a:spLocks noChangeArrowheads="1"/>
          </p:cNvSpPr>
          <p:nvPr userDrawn="1"/>
        </p:nvSpPr>
        <p:spPr bwMode="auto">
          <a:xfrm>
            <a:off x="-489600" y="-489600"/>
            <a:ext cx="971550" cy="973138"/>
          </a:xfrm>
          <a:prstGeom prst="plus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pic>
        <p:nvPicPr>
          <p:cNvPr id="2050" name="Picture 2" descr="https://www.presse.tu-clausthal.de/fileadmin/Presse/images/Corporate_Design/Logo/TUC_dt_LogoCMYK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000" cy="22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2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34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openxmlformats.org/officeDocument/2006/relationships/image" Target="../media/image3.jp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1.wdp"/><Relationship Id="rId30" Type="http://schemas.openxmlformats.org/officeDocument/2006/relationships/image" Target="../media/image17.png"/><Relationship Id="rId35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0.tif"/><Relationship Id="rId21" Type="http://schemas.microsoft.com/office/2007/relationships/hdphoto" Target="../media/hdphoto8.wdp"/><Relationship Id="rId34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microsoft.com/office/2007/relationships/hdphoto" Target="../media/hdphoto4.wdp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1.wdp"/><Relationship Id="rId30" Type="http://schemas.openxmlformats.org/officeDocument/2006/relationships/image" Target="../media/image17.png"/><Relationship Id="rId35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94E1C45-42D4-41BC-8DF5-35B51758E268}"/>
              </a:ext>
            </a:extLst>
          </p:cNvPr>
          <p:cNvGrpSpPr/>
          <p:nvPr/>
        </p:nvGrpSpPr>
        <p:grpSpPr>
          <a:xfrm>
            <a:off x="1205525" y="12182542"/>
            <a:ext cx="25019951" cy="10428064"/>
            <a:chOff x="1093799" y="8528048"/>
            <a:chExt cx="25019951" cy="10428064"/>
          </a:xfrm>
        </p:grpSpPr>
        <p:grpSp>
          <p:nvGrpSpPr>
            <p:cNvPr id="12" name="Gruppieren 11"/>
            <p:cNvGrpSpPr/>
            <p:nvPr/>
          </p:nvGrpSpPr>
          <p:grpSpPr bwMode="auto">
            <a:xfrm>
              <a:off x="1197114" y="8528048"/>
              <a:ext cx="11792654" cy="4062711"/>
              <a:chOff x="574690" y="1862992"/>
              <a:chExt cx="3485052" cy="1227058"/>
            </a:xfrm>
          </p:grpSpPr>
          <p:sp>
            <p:nvSpPr>
              <p:cNvPr id="22" name="Rechteck: abgerundete Ecken 21"/>
              <p:cNvSpPr/>
              <p:nvPr/>
            </p:nvSpPr>
            <p:spPr bwMode="auto">
              <a:xfrm>
                <a:off x="574690" y="1867760"/>
                <a:ext cx="3485052" cy="122229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5298" dirty="0"/>
              </a:p>
            </p:txBody>
          </p:sp>
          <p:sp>
            <p:nvSpPr>
              <p:cNvPr id="26" name="Textfeld 25"/>
              <p:cNvSpPr txBox="1"/>
              <p:nvPr/>
            </p:nvSpPr>
            <p:spPr bwMode="auto">
              <a:xfrm>
                <a:off x="574690" y="1862992"/>
                <a:ext cx="3485052" cy="493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4709" dirty="0">
                    <a:solidFill>
                      <a:schemeClr val="bg1"/>
                    </a:solidFill>
                    <a:latin typeface="StoneSansITCStd SemiBold"/>
                  </a:rPr>
                  <a:t>Nachhaltige Energiesysteme</a:t>
                </a:r>
                <a:endParaRPr sz="4709" dirty="0"/>
              </a:p>
              <a:p>
                <a:pPr>
                  <a:defRPr/>
                </a:pPr>
                <a:endParaRPr lang="de-DE" sz="5298" dirty="0">
                  <a:solidFill>
                    <a:schemeClr val="bg1"/>
                  </a:solidFill>
                  <a:latin typeface="StoneSansITCStd SemiBold"/>
                </a:endParaRPr>
              </a:p>
            </p:txBody>
          </p:sp>
        </p:grpSp>
        <p:grpSp>
          <p:nvGrpSpPr>
            <p:cNvPr id="15" name="Gruppieren 14"/>
            <p:cNvGrpSpPr/>
            <p:nvPr/>
          </p:nvGrpSpPr>
          <p:grpSpPr bwMode="auto">
            <a:xfrm>
              <a:off x="1163611" y="14321168"/>
              <a:ext cx="11826158" cy="4046925"/>
              <a:chOff x="585236" y="3832371"/>
              <a:chExt cx="3483486" cy="1222290"/>
            </a:xfrm>
          </p:grpSpPr>
          <p:sp>
            <p:nvSpPr>
              <p:cNvPr id="24" name="Rechteck: abgerundete Ecken 23"/>
              <p:cNvSpPr/>
              <p:nvPr/>
            </p:nvSpPr>
            <p:spPr bwMode="auto">
              <a:xfrm>
                <a:off x="585236" y="3832371"/>
                <a:ext cx="3483486" cy="1222290"/>
              </a:xfrm>
              <a:prstGeom prst="roundRect">
                <a:avLst>
                  <a:gd name="adj" fmla="val 16667"/>
                </a:avLst>
              </a:prstGeom>
              <a:solidFill>
                <a:srgbClr val="E8E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5298"/>
              </a:p>
            </p:txBody>
          </p:sp>
          <p:sp>
            <p:nvSpPr>
              <p:cNvPr id="28" name="Textfeld 27"/>
              <p:cNvSpPr txBox="1"/>
              <p:nvPr/>
            </p:nvSpPr>
            <p:spPr bwMode="auto">
              <a:xfrm>
                <a:off x="595105" y="3833912"/>
                <a:ext cx="3473617" cy="46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4709" dirty="0">
                    <a:solidFill>
                      <a:schemeClr val="bg1"/>
                    </a:solidFill>
                    <a:latin typeface="StoneSansITCStd SemiBold"/>
                  </a:rPr>
                  <a:t>Neuartige Materialien &amp; Prozesse </a:t>
                </a:r>
                <a:endParaRPr sz="4709" dirty="0"/>
              </a:p>
              <a:p>
                <a:pPr algn="ctr">
                  <a:defRPr/>
                </a:pPr>
                <a:endParaRPr lang="de-DE" sz="4709" dirty="0">
                  <a:solidFill>
                    <a:schemeClr val="bg1"/>
                  </a:solidFill>
                  <a:latin typeface="StoneSansITCStd SemiBold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 bwMode="auto">
            <a:xfrm>
              <a:off x="13944370" y="8533306"/>
              <a:ext cx="12169380" cy="4046925"/>
              <a:chOff x="4830474" y="1867760"/>
              <a:chExt cx="3630306" cy="1222290"/>
            </a:xfrm>
          </p:grpSpPr>
          <p:sp>
            <p:nvSpPr>
              <p:cNvPr id="23" name="Rechteck: abgerundete Ecken 22"/>
              <p:cNvSpPr/>
              <p:nvPr/>
            </p:nvSpPr>
            <p:spPr bwMode="auto">
              <a:xfrm>
                <a:off x="4830474" y="1867760"/>
                <a:ext cx="3630306" cy="1222290"/>
              </a:xfrm>
              <a:prstGeom prst="roundRect">
                <a:avLst>
                  <a:gd name="adj" fmla="val 16667"/>
                </a:avLst>
              </a:prstGeom>
              <a:solidFill>
                <a:srgbClr val="D5A9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5298"/>
              </a:p>
            </p:txBody>
          </p:sp>
          <p:sp>
            <p:nvSpPr>
              <p:cNvPr id="27" name="Textfeld 26"/>
              <p:cNvSpPr txBox="1"/>
              <p:nvPr/>
            </p:nvSpPr>
            <p:spPr bwMode="auto">
              <a:xfrm>
                <a:off x="4837784" y="1895683"/>
                <a:ext cx="3616109" cy="246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de-DE" sz="4709" dirty="0">
                    <a:solidFill>
                      <a:schemeClr val="bg1"/>
                    </a:solidFill>
                    <a:latin typeface="StoneSansITCStd SemiBold"/>
                  </a:rPr>
                  <a:t>Rohstoffsicherung &amp; Ressourceneffizienz</a:t>
                </a:r>
                <a:endParaRPr sz="4709" dirty="0"/>
              </a:p>
            </p:txBody>
          </p:sp>
        </p:grpSp>
        <p:sp>
          <p:nvSpPr>
            <p:cNvPr id="25" name="Rechteck: abgerundete Ecken 24"/>
            <p:cNvSpPr/>
            <p:nvPr/>
          </p:nvSpPr>
          <p:spPr bwMode="auto">
            <a:xfrm>
              <a:off x="13963286" y="14321168"/>
              <a:ext cx="12142867" cy="4046925"/>
            </a:xfrm>
            <a:prstGeom prst="roundRect">
              <a:avLst>
                <a:gd name="adj" fmla="val 16667"/>
              </a:avLst>
            </a:prstGeom>
            <a:solidFill>
              <a:srgbClr val="6FB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5298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4274159-837B-491A-A207-9EF994379D15}"/>
                </a:ext>
              </a:extLst>
            </p:cNvPr>
            <p:cNvSpPr/>
            <p:nvPr/>
          </p:nvSpPr>
          <p:spPr>
            <a:xfrm>
              <a:off x="7439642" y="9619897"/>
              <a:ext cx="1816446" cy="1816863"/>
            </a:xfrm>
            <a:prstGeom prst="ellipse">
              <a:avLst/>
            </a:prstGeom>
            <a:solidFill>
              <a:srgbClr val="008D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A3AF7967-6433-4D70-AB6E-60BD875BF0FB}"/>
                </a:ext>
              </a:extLst>
            </p:cNvPr>
            <p:cNvGrpSpPr/>
            <p:nvPr/>
          </p:nvGrpSpPr>
          <p:grpSpPr>
            <a:xfrm>
              <a:off x="10219959" y="9641160"/>
              <a:ext cx="1816446" cy="1816863"/>
              <a:chOff x="5891093" y="3280933"/>
              <a:chExt cx="1080000" cy="1080248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D746D5CE-1CA8-41C9-91BE-AA99452024A5}"/>
                  </a:ext>
                </a:extLst>
              </p:cNvPr>
              <p:cNvSpPr/>
              <p:nvPr/>
            </p:nvSpPr>
            <p:spPr>
              <a:xfrm>
                <a:off x="5891093" y="3280933"/>
                <a:ext cx="1080000" cy="1080248"/>
              </a:xfrm>
              <a:prstGeom prst="ellipse">
                <a:avLst/>
              </a:prstGeom>
              <a:solidFill>
                <a:srgbClr val="008D4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027"/>
              </a:p>
            </p:txBody>
          </p:sp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BEDEC435-286E-45B8-BAE0-DBAE90437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10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516" y="3453480"/>
                <a:ext cx="735153" cy="735153"/>
              </a:xfrm>
              <a:prstGeom prst="rect">
                <a:avLst/>
              </a:prstGeom>
            </p:spPr>
          </p:pic>
        </p:grp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BF28F09-EE7D-4287-B5EE-879A312AC840}"/>
                </a:ext>
              </a:extLst>
            </p:cNvPr>
            <p:cNvSpPr/>
            <p:nvPr/>
          </p:nvSpPr>
          <p:spPr>
            <a:xfrm>
              <a:off x="4655695" y="9620721"/>
              <a:ext cx="1816446" cy="1816863"/>
            </a:xfrm>
            <a:prstGeom prst="ellipse">
              <a:avLst/>
            </a:prstGeom>
            <a:solidFill>
              <a:srgbClr val="008D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3362521-86A2-49B9-899E-65203A254E00}"/>
                </a:ext>
              </a:extLst>
            </p:cNvPr>
            <p:cNvSpPr/>
            <p:nvPr/>
          </p:nvSpPr>
          <p:spPr>
            <a:xfrm>
              <a:off x="1871240" y="9637789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6B83E5E-854C-4138-BADA-BF1F1851E728}"/>
                </a:ext>
              </a:extLst>
            </p:cNvPr>
            <p:cNvSpPr txBox="1"/>
            <p:nvPr/>
          </p:nvSpPr>
          <p:spPr>
            <a:xfrm>
              <a:off x="1273229" y="11495821"/>
              <a:ext cx="3062851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Chemische Energiespeicher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A2DC8413-7086-4CEF-818E-08933AE40CB8}"/>
                </a:ext>
              </a:extLst>
            </p:cNvPr>
            <p:cNvSpPr txBox="1"/>
            <p:nvPr/>
          </p:nvSpPr>
          <p:spPr>
            <a:xfrm>
              <a:off x="4120391" y="11520972"/>
              <a:ext cx="2828536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Energiesysteme der Zukunft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C8C48B8-2913-40E2-8519-3978324DB979}"/>
                </a:ext>
              </a:extLst>
            </p:cNvPr>
            <p:cNvSpPr txBox="1"/>
            <p:nvPr/>
          </p:nvSpPr>
          <p:spPr>
            <a:xfrm>
              <a:off x="7073349" y="11503810"/>
              <a:ext cx="2549032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noProof="1">
                  <a:latin typeface="StoneSansITCStd" panose="02000603050000020004" pitchFamily="2" charset="0"/>
                </a:rPr>
                <a:t>Power-to-X</a:t>
              </a:r>
              <a:r>
                <a:rPr lang="de-DE" sz="2691" dirty="0">
                  <a:latin typeface="StoneSansITCStd" panose="02000603050000020004" pitchFamily="2" charset="0"/>
                </a:rPr>
                <a:t> Prozesse</a:t>
              </a: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C61271E4-3CC8-4D47-9017-75159BE89C1D}"/>
                </a:ext>
              </a:extLst>
            </p:cNvPr>
            <p:cNvSpPr/>
            <p:nvPr/>
          </p:nvSpPr>
          <p:spPr>
            <a:xfrm>
              <a:off x="1871240" y="15355730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68A7085-20C6-44F0-8522-BAD279990F6D}"/>
                </a:ext>
              </a:extLst>
            </p:cNvPr>
            <p:cNvSpPr/>
            <p:nvPr/>
          </p:nvSpPr>
          <p:spPr>
            <a:xfrm>
              <a:off x="4656136" y="15347085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AFCD8863-527C-4C64-B68B-A4AB880D52EF}"/>
                </a:ext>
              </a:extLst>
            </p:cNvPr>
            <p:cNvSpPr/>
            <p:nvPr/>
          </p:nvSpPr>
          <p:spPr>
            <a:xfrm>
              <a:off x="10219959" y="15347085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6EC149EF-B6F3-44C6-B4E7-9C03A4585A32}"/>
                </a:ext>
              </a:extLst>
            </p:cNvPr>
            <p:cNvSpPr txBox="1"/>
            <p:nvPr/>
          </p:nvSpPr>
          <p:spPr>
            <a:xfrm>
              <a:off x="1093799" y="17236754"/>
              <a:ext cx="3371912" cy="506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Metalle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B3918FF1-1CAE-4D5F-839B-A24D3380F88F}"/>
                </a:ext>
              </a:extLst>
            </p:cNvPr>
            <p:cNvSpPr txBox="1"/>
            <p:nvPr/>
          </p:nvSpPr>
          <p:spPr>
            <a:xfrm>
              <a:off x="4198187" y="17273849"/>
              <a:ext cx="2657728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Polymer/</a:t>
              </a:r>
              <a:r>
                <a:rPr lang="de-DE" sz="2691" noProof="1">
                  <a:latin typeface="StoneSansITCStd" panose="02000603050000020004" pitchFamily="2" charset="0"/>
                </a:rPr>
                <a:t>Faser-verbundstoffe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32175052-4A9E-45E7-86A9-83BFB585DDE0}"/>
                </a:ext>
              </a:extLst>
            </p:cNvPr>
            <p:cNvSpPr txBox="1"/>
            <p:nvPr/>
          </p:nvSpPr>
          <p:spPr>
            <a:xfrm>
              <a:off x="7044933" y="17273849"/>
              <a:ext cx="2549032" cy="506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Keramiken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38358A45-B943-45E2-AA97-F9EC2FB05E6D}"/>
                </a:ext>
              </a:extLst>
            </p:cNvPr>
            <p:cNvSpPr txBox="1"/>
            <p:nvPr/>
          </p:nvSpPr>
          <p:spPr>
            <a:xfrm>
              <a:off x="9236936" y="17267199"/>
              <a:ext cx="3733506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Materialentwicklung/</a:t>
              </a:r>
              <a:br>
                <a:rPr lang="de-DE" sz="2691" dirty="0">
                  <a:latin typeface="StoneSansITCStd" panose="02000603050000020004" pitchFamily="2" charset="0"/>
                </a:rPr>
              </a:br>
              <a:r>
                <a:rPr lang="de-DE" sz="2691" dirty="0">
                  <a:latin typeface="StoneSansITCStd" panose="02000603050000020004" pitchFamily="2" charset="0"/>
                </a:rPr>
                <a:t>-analytik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564495DF-2E4F-47C9-9D1B-E8B3FA771846}"/>
                </a:ext>
              </a:extLst>
            </p:cNvPr>
            <p:cNvSpPr/>
            <p:nvPr/>
          </p:nvSpPr>
          <p:spPr>
            <a:xfrm>
              <a:off x="17583078" y="15348434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9F948B3B-0F22-4886-9D81-F7DA1FB13B21}"/>
                </a:ext>
              </a:extLst>
            </p:cNvPr>
            <p:cNvSpPr/>
            <p:nvPr/>
          </p:nvSpPr>
          <p:spPr>
            <a:xfrm>
              <a:off x="20600346" y="15338302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0EB9CC5A-ADD0-4BCB-892C-B6F1611C508C}"/>
                </a:ext>
              </a:extLst>
            </p:cNvPr>
            <p:cNvSpPr/>
            <p:nvPr/>
          </p:nvSpPr>
          <p:spPr>
            <a:xfrm>
              <a:off x="14622691" y="15347085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D1F7109D-9E18-4AB7-84B7-3D5A38DD0B76}"/>
                </a:ext>
              </a:extLst>
            </p:cNvPr>
            <p:cNvSpPr/>
            <p:nvPr/>
          </p:nvSpPr>
          <p:spPr>
            <a:xfrm>
              <a:off x="23584388" y="15355730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B8C42310-B0DE-4682-985C-54A224B5E173}"/>
                </a:ext>
              </a:extLst>
            </p:cNvPr>
            <p:cNvSpPr/>
            <p:nvPr/>
          </p:nvSpPr>
          <p:spPr>
            <a:xfrm>
              <a:off x="14627056" y="9623351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8D9F14F8-017E-4D01-833E-980A3C6D7B33}"/>
                </a:ext>
              </a:extLst>
            </p:cNvPr>
            <p:cNvSpPr/>
            <p:nvPr/>
          </p:nvSpPr>
          <p:spPr>
            <a:xfrm>
              <a:off x="20644613" y="9603073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7D45731-465A-47A6-A5AB-B0C2C3D1ED2C}"/>
                </a:ext>
              </a:extLst>
            </p:cNvPr>
            <p:cNvSpPr/>
            <p:nvPr/>
          </p:nvSpPr>
          <p:spPr>
            <a:xfrm>
              <a:off x="23585457" y="9633195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6450CA6E-0755-49B3-8A34-0CC53A8BF338}"/>
                </a:ext>
              </a:extLst>
            </p:cNvPr>
            <p:cNvSpPr/>
            <p:nvPr/>
          </p:nvSpPr>
          <p:spPr bwMode="auto">
            <a:xfrm>
              <a:off x="17555313" y="9628643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F1652C4-6843-4AC8-BEEE-15336C78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1304791" y="11365589"/>
              <a:ext cx="4256022" cy="4272464"/>
            </a:xfrm>
            <a:prstGeom prst="rect">
              <a:avLst/>
            </a:prstGeom>
          </p:spPr>
        </p:pic>
        <p:sp>
          <p:nvSpPr>
            <p:cNvPr id="30" name="Rechteck 29"/>
            <p:cNvSpPr/>
            <p:nvPr/>
          </p:nvSpPr>
          <p:spPr bwMode="auto">
            <a:xfrm>
              <a:off x="4781075" y="12809779"/>
              <a:ext cx="17220766" cy="13152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7947" b="1" cap="all" noProof="1">
                  <a:ln w="0"/>
                  <a:solidFill>
                    <a:srgbClr val="008C4F"/>
                  </a:solidFill>
                  <a:latin typeface="StoneSansITCStd"/>
                </a:rPr>
                <a:t>Circular</a:t>
              </a:r>
              <a:r>
                <a:rPr lang="de-DE" sz="7947" b="1" cap="all" dirty="0">
                  <a:ln w="0"/>
                  <a:solidFill>
                    <a:srgbClr val="008C4F"/>
                  </a:solidFill>
                  <a:latin typeface="StoneSansITCStd"/>
                </a:rPr>
                <a:t>                 Economy</a:t>
              </a:r>
              <a:endParaRPr lang="de-DE" sz="7947" b="1" cap="all" dirty="0">
                <a:ln w="0"/>
                <a:solidFill>
                  <a:srgbClr val="008C4F"/>
                </a:solidFill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C88931F-DE21-4045-8E64-63FFA320E367}"/>
                </a:ext>
              </a:extLst>
            </p:cNvPr>
            <p:cNvSpPr txBox="1"/>
            <p:nvPr/>
          </p:nvSpPr>
          <p:spPr>
            <a:xfrm>
              <a:off x="9716044" y="11517401"/>
              <a:ext cx="2812013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Geothermie &amp; Gasspeicher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CCA0567-AAC7-4515-8C8B-682792B2C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862" y="15579245"/>
              <a:ext cx="1273847" cy="1273847"/>
            </a:xfrm>
            <a:prstGeom prst="rect">
              <a:avLst/>
            </a:prstGeom>
          </p:spPr>
        </p:pic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8695F80E-C16E-4B4E-9EDF-5F3C985B4788}"/>
                </a:ext>
              </a:extLst>
            </p:cNvPr>
            <p:cNvSpPr/>
            <p:nvPr/>
          </p:nvSpPr>
          <p:spPr>
            <a:xfrm>
              <a:off x="7451275" y="15347085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AF6BEAB7-CF68-4A18-B9B8-3C5A4EB66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0351" y="15437598"/>
              <a:ext cx="1113865" cy="1452243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5F925619-8F31-4182-B276-6AECCB1CC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7" t="19764" r="18334" b="15513"/>
            <a:stretch/>
          </p:blipFill>
          <p:spPr>
            <a:xfrm>
              <a:off x="7692493" y="15634439"/>
              <a:ext cx="1345733" cy="1391829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ED81C5D6-849C-426D-9C75-5AB46178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366" y="15574005"/>
              <a:ext cx="1273847" cy="1273847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2785B3D8-E80B-48C1-BA3B-394FF443D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661" y="9669960"/>
              <a:ext cx="1606668" cy="1606668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7E1B7E31-EF38-4061-A2E4-2E9D3D42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2" y="9890942"/>
              <a:ext cx="1246782" cy="1246781"/>
            </a:xfrm>
            <a:prstGeom prst="rect">
              <a:avLst/>
            </a:prstGeom>
          </p:spPr>
        </p:pic>
        <p:pic>
          <p:nvPicPr>
            <p:cNvPr id="36865" name="Grafik 36864">
              <a:extLst>
                <a:ext uri="{FF2B5EF4-FFF2-40B4-BE49-F238E27FC236}">
                  <a16:creationId xmlns:a16="http://schemas.microsoft.com/office/drawing/2014/main" id="{EAAA7EFE-70ED-473E-8D27-ABB366CE7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05" y="9895559"/>
              <a:ext cx="1271166" cy="1271166"/>
            </a:xfrm>
            <a:prstGeom prst="rect">
              <a:avLst/>
            </a:prstGeom>
          </p:spPr>
        </p:pic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22AA41E7-1868-4553-93BF-9C58216865E7}"/>
                </a:ext>
              </a:extLst>
            </p:cNvPr>
            <p:cNvSpPr txBox="1"/>
            <p:nvPr/>
          </p:nvSpPr>
          <p:spPr>
            <a:xfrm>
              <a:off x="14072616" y="17327704"/>
              <a:ext cx="3078819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Elektronik &amp; Robotik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033AA01B-80D9-43A7-8B25-1FDF6D10328A}"/>
                </a:ext>
              </a:extLst>
            </p:cNvPr>
            <p:cNvSpPr txBox="1"/>
            <p:nvPr/>
          </p:nvSpPr>
          <p:spPr>
            <a:xfrm>
              <a:off x="16333052" y="17304295"/>
              <a:ext cx="4246475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Data Science &amp; </a:t>
              </a:r>
              <a:br>
                <a:rPr lang="de-DE" sz="2691" dirty="0">
                  <a:latin typeface="StoneSansITCStd" panose="02000603050000020004" pitchFamily="2" charset="0"/>
                </a:rPr>
              </a:br>
              <a:r>
                <a:rPr lang="de-DE" sz="2691" dirty="0">
                  <a:latin typeface="StoneSansITCStd" panose="02000603050000020004" pitchFamily="2" charset="0"/>
                </a:rPr>
                <a:t>künstliche Intelligenz</a:t>
              </a: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39638040-CDBF-4A03-8E39-E8DB97EC1898}"/>
                </a:ext>
              </a:extLst>
            </p:cNvPr>
            <p:cNvSpPr txBox="1"/>
            <p:nvPr/>
          </p:nvSpPr>
          <p:spPr>
            <a:xfrm>
              <a:off x="19551846" y="17304295"/>
              <a:ext cx="4001978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Mensch-Roboter-Zusammenarbeit</a:t>
              </a:r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110F6B1-E4E2-4F20-99ED-4FEBF17B0074}"/>
                </a:ext>
              </a:extLst>
            </p:cNvPr>
            <p:cNvSpPr txBox="1"/>
            <p:nvPr/>
          </p:nvSpPr>
          <p:spPr>
            <a:xfrm>
              <a:off x="22967027" y="17267199"/>
              <a:ext cx="3078819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Software-entwicklung</a:t>
              </a: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CAB0B88C-5CD7-464A-BE06-586A92013B45}"/>
                </a:ext>
              </a:extLst>
            </p:cNvPr>
            <p:cNvSpPr txBox="1"/>
            <p:nvPr/>
          </p:nvSpPr>
          <p:spPr>
            <a:xfrm>
              <a:off x="19775048" y="11516315"/>
              <a:ext cx="3705454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Moderne Rohstoffgewinnung</a:t>
              </a: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AC7EFA71-C555-4FF9-8707-7772296484EB}"/>
                </a:ext>
              </a:extLst>
            </p:cNvPr>
            <p:cNvSpPr txBox="1"/>
            <p:nvPr/>
          </p:nvSpPr>
          <p:spPr>
            <a:xfrm>
              <a:off x="14062984" y="11508387"/>
              <a:ext cx="3078819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Geoingenieur-</a:t>
              </a:r>
              <a:br>
                <a:rPr lang="de-DE" sz="2691" dirty="0">
                  <a:latin typeface="StoneSansITCStd" panose="02000603050000020004" pitchFamily="2" charset="0"/>
                </a:rPr>
              </a:br>
              <a:r>
                <a:rPr lang="de-DE" sz="2691" dirty="0">
                  <a:latin typeface="StoneSansITCStd" panose="02000603050000020004" pitchFamily="2" charset="0"/>
                </a:rPr>
                <a:t>wesen</a:t>
              </a: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67BA3ED6-448D-4D9C-A3A1-CF67CE855F50}"/>
                </a:ext>
              </a:extLst>
            </p:cNvPr>
            <p:cNvSpPr txBox="1"/>
            <p:nvPr/>
          </p:nvSpPr>
          <p:spPr>
            <a:xfrm>
              <a:off x="16673143" y="11503280"/>
              <a:ext cx="3705454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Recycling &amp; Endlagerung</a:t>
              </a:r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79AC7B3F-AEF5-4B0B-A31E-EB4DF938DF5E}"/>
                </a:ext>
              </a:extLst>
            </p:cNvPr>
            <p:cNvSpPr txBox="1"/>
            <p:nvPr/>
          </p:nvSpPr>
          <p:spPr>
            <a:xfrm>
              <a:off x="23011844" y="11514214"/>
              <a:ext cx="3078819" cy="92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91" dirty="0">
                  <a:latin typeface="StoneSansITCStd" panose="02000603050000020004" pitchFamily="2" charset="0"/>
                </a:rPr>
                <a:t>Produktlebens-zyklen</a:t>
              </a:r>
            </a:p>
          </p:txBody>
        </p:sp>
        <p:sp>
          <p:nvSpPr>
            <p:cNvPr id="36868" name="Textfeld 36867">
              <a:extLst>
                <a:ext uri="{FF2B5EF4-FFF2-40B4-BE49-F238E27FC236}">
                  <a16:creationId xmlns:a16="http://schemas.microsoft.com/office/drawing/2014/main" id="{41B720D5-6AC6-40CA-98DB-057557C4F786}"/>
                </a:ext>
              </a:extLst>
            </p:cNvPr>
            <p:cNvSpPr txBox="1"/>
            <p:nvPr/>
          </p:nvSpPr>
          <p:spPr>
            <a:xfrm>
              <a:off x="23989341" y="10254687"/>
              <a:ext cx="1172543" cy="55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27" b="1" dirty="0">
                  <a:solidFill>
                    <a:schemeClr val="bg1"/>
                  </a:solidFill>
                  <a:latin typeface="StoneSansITCStd" panose="02000603050000020004" pitchFamily="2" charset="0"/>
                </a:rPr>
                <a:t>LCA</a:t>
              </a:r>
            </a:p>
          </p:txBody>
        </p:sp>
        <p:pic>
          <p:nvPicPr>
            <p:cNvPr id="36870" name="Grafik 36869">
              <a:extLst>
                <a:ext uri="{FF2B5EF4-FFF2-40B4-BE49-F238E27FC236}">
                  <a16:creationId xmlns:a16="http://schemas.microsoft.com/office/drawing/2014/main" id="{263648A5-7087-49B9-B378-265CE389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1334" y="9785436"/>
              <a:ext cx="1553985" cy="1553985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 bwMode="auto">
            <a:xfrm>
              <a:off x="13963284" y="14316146"/>
              <a:ext cx="12000802" cy="8170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de-DE" sz="4709" dirty="0">
                  <a:solidFill>
                    <a:schemeClr val="bg1"/>
                  </a:solidFill>
                  <a:latin typeface="StoneSansITCStd SemiBold"/>
                </a:rPr>
                <a:t>Digitalisierung für nachhaltige Gesell.</a:t>
              </a:r>
            </a:p>
          </p:txBody>
        </p:sp>
        <p:pic>
          <p:nvPicPr>
            <p:cNvPr id="36876" name="Grafik 36875">
              <a:extLst>
                <a:ext uri="{FF2B5EF4-FFF2-40B4-BE49-F238E27FC236}">
                  <a16:creationId xmlns:a16="http://schemas.microsoft.com/office/drawing/2014/main" id="{2387AE7D-6960-49D3-ABBA-EEC351E28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4" y="9869673"/>
              <a:ext cx="1360385" cy="1360385"/>
            </a:xfrm>
            <a:prstGeom prst="rect">
              <a:avLst/>
            </a:prstGeom>
          </p:spPr>
        </p:pic>
        <p:pic>
          <p:nvPicPr>
            <p:cNvPr id="36878" name="Grafik 36877">
              <a:extLst>
                <a:ext uri="{FF2B5EF4-FFF2-40B4-BE49-F238E27FC236}">
                  <a16:creationId xmlns:a16="http://schemas.microsoft.com/office/drawing/2014/main" id="{8B5B478F-2960-42D6-B0C6-6C70852BA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034" y="9649976"/>
              <a:ext cx="1689835" cy="1689834"/>
            </a:xfrm>
            <a:prstGeom prst="rect">
              <a:avLst/>
            </a:prstGeom>
          </p:spPr>
        </p:pic>
        <p:pic>
          <p:nvPicPr>
            <p:cNvPr id="36880" name="Grafik 36879">
              <a:extLst>
                <a:ext uri="{FF2B5EF4-FFF2-40B4-BE49-F238E27FC236}">
                  <a16:creationId xmlns:a16="http://schemas.microsoft.com/office/drawing/2014/main" id="{1A90DEEE-91CB-4949-B907-8F7D545A3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2304" y="9792373"/>
              <a:ext cx="1444660" cy="1444660"/>
            </a:xfrm>
            <a:prstGeom prst="rect">
              <a:avLst/>
            </a:prstGeom>
          </p:spPr>
        </p:pic>
        <p:pic>
          <p:nvPicPr>
            <p:cNvPr id="36882" name="Grafik 36881">
              <a:extLst>
                <a:ext uri="{FF2B5EF4-FFF2-40B4-BE49-F238E27FC236}">
                  <a16:creationId xmlns:a16="http://schemas.microsoft.com/office/drawing/2014/main" id="{D95D7D35-5AA8-4A63-9A91-B12B008A9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8633" y="15512867"/>
              <a:ext cx="1464360" cy="1464360"/>
            </a:xfrm>
            <a:prstGeom prst="rect">
              <a:avLst/>
            </a:prstGeom>
          </p:spPr>
        </p:pic>
        <p:pic>
          <p:nvPicPr>
            <p:cNvPr id="36888" name="Grafik 36887">
              <a:extLst>
                <a:ext uri="{FF2B5EF4-FFF2-40B4-BE49-F238E27FC236}">
                  <a16:creationId xmlns:a16="http://schemas.microsoft.com/office/drawing/2014/main" id="{4A49C0D6-6BCD-422B-9452-198FFA04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624" y="15610513"/>
              <a:ext cx="1315352" cy="1315352"/>
            </a:xfrm>
            <a:prstGeom prst="rect">
              <a:avLst/>
            </a:prstGeom>
          </p:spPr>
        </p:pic>
        <p:pic>
          <p:nvPicPr>
            <p:cNvPr id="36890" name="Grafik 36889">
              <a:extLst>
                <a:ext uri="{FF2B5EF4-FFF2-40B4-BE49-F238E27FC236}">
                  <a16:creationId xmlns:a16="http://schemas.microsoft.com/office/drawing/2014/main" id="{49F6413C-0215-490F-A26D-2AF9C6BD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3512" y="15908558"/>
              <a:ext cx="1064452" cy="1064452"/>
            </a:xfrm>
            <a:prstGeom prst="rect">
              <a:avLst/>
            </a:prstGeom>
          </p:spPr>
        </p:pic>
        <p:pic>
          <p:nvPicPr>
            <p:cNvPr id="36893" name="Grafik 36892">
              <a:extLst>
                <a:ext uri="{FF2B5EF4-FFF2-40B4-BE49-F238E27FC236}">
                  <a16:creationId xmlns:a16="http://schemas.microsoft.com/office/drawing/2014/main" id="{78CAB400-A4C6-4931-9FD1-DCF6D3186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64"/>
            <a:stretch/>
          </p:blipFill>
          <p:spPr>
            <a:xfrm>
              <a:off x="21619821" y="15908557"/>
              <a:ext cx="530216" cy="1070369"/>
            </a:xfrm>
            <a:prstGeom prst="rect">
              <a:avLst/>
            </a:prstGeom>
          </p:spPr>
        </p:pic>
        <p:sp>
          <p:nvSpPr>
            <p:cNvPr id="36894" name="Sprechblase: oval 36893">
              <a:extLst>
                <a:ext uri="{FF2B5EF4-FFF2-40B4-BE49-F238E27FC236}">
                  <a16:creationId xmlns:a16="http://schemas.microsoft.com/office/drawing/2014/main" id="{A41E64F5-1FBA-4D5E-A749-704F387E75F7}"/>
                </a:ext>
              </a:extLst>
            </p:cNvPr>
            <p:cNvSpPr/>
            <p:nvPr/>
          </p:nvSpPr>
          <p:spPr>
            <a:xfrm>
              <a:off x="21220056" y="15573922"/>
              <a:ext cx="339312" cy="238590"/>
            </a:xfrm>
            <a:prstGeom prst="wedgeEllipseCallou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37" name="Sprechblase: oval 136">
              <a:extLst>
                <a:ext uri="{FF2B5EF4-FFF2-40B4-BE49-F238E27FC236}">
                  <a16:creationId xmlns:a16="http://schemas.microsoft.com/office/drawing/2014/main" id="{CD534EF1-5D0E-4DA3-BAEB-060DFA97E89E}"/>
                </a:ext>
              </a:extLst>
            </p:cNvPr>
            <p:cNvSpPr/>
            <p:nvPr/>
          </p:nvSpPr>
          <p:spPr bwMode="auto">
            <a:xfrm flipH="1">
              <a:off x="21608478" y="15607107"/>
              <a:ext cx="339312" cy="238590"/>
            </a:xfrm>
            <a:prstGeom prst="wedgeEllipseCallou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595FE76-87CA-4E16-9275-2A407EC8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300" y="15518374"/>
              <a:ext cx="1399513" cy="1399513"/>
            </a:xfrm>
            <a:prstGeom prst="rect">
              <a:avLst/>
            </a:prstGeom>
          </p:spPr>
        </p:pic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F97F0C80-1DB7-46E8-9A29-0DD97B8DBC0A}"/>
                </a:ext>
              </a:extLst>
            </p:cNvPr>
            <p:cNvSpPr/>
            <p:nvPr/>
          </p:nvSpPr>
          <p:spPr>
            <a:xfrm>
              <a:off x="24149624" y="18397947"/>
              <a:ext cx="1686679" cy="558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3027" dirty="0"/>
                <a:t>icons8.de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753BB75F-332A-481F-B894-5099997F71D7}"/>
              </a:ext>
            </a:extLst>
          </p:cNvPr>
          <p:cNvSpPr txBox="1"/>
          <p:nvPr/>
        </p:nvSpPr>
        <p:spPr>
          <a:xfrm>
            <a:off x="1308840" y="9099766"/>
            <a:ext cx="249986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StoneSansITCStd" panose="02000603050000020004" pitchFamily="2" charset="0"/>
              </a:rPr>
              <a:t>Übersicht Forschungsfelder und Schwerpunkte:</a:t>
            </a:r>
          </a:p>
          <a:p>
            <a:r>
              <a:rPr lang="de-DE" sz="4400" dirty="0">
                <a:solidFill>
                  <a:srgbClr val="FF0000"/>
                </a:solidFill>
                <a:latin typeface="StoneSansITCStd" panose="02000603050000020004" pitchFamily="2" charset="0"/>
              </a:rPr>
              <a:t>Sie dienen einer besseren Orientierung für die Teilnehmerinnen und Teilnehmer und sollten auf den Postern entsprechend gekennzeichnet werden.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C4E1E2A-7F36-46E6-8475-751DB91F196D}"/>
              </a:ext>
            </a:extLst>
          </p:cNvPr>
          <p:cNvSpPr txBox="1"/>
          <p:nvPr/>
        </p:nvSpPr>
        <p:spPr bwMode="auto">
          <a:xfrm>
            <a:off x="2955947" y="4492247"/>
            <a:ext cx="22456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0000"/>
                </a:solidFill>
                <a:latin typeface="StoneSansITCStd" panose="02000603050000020004" pitchFamily="2" charset="0"/>
              </a:rPr>
              <a:t>Bitte Beachten Sie die Hinweise auf der </a:t>
            </a:r>
            <a:r>
              <a:rPr lang="de-DE" sz="6000" dirty="0" err="1">
                <a:solidFill>
                  <a:srgbClr val="FF0000"/>
                </a:solidFill>
                <a:latin typeface="StoneSansITCStd" panose="02000603050000020004" pitchFamily="2" charset="0"/>
              </a:rPr>
              <a:t>Postervorlage</a:t>
            </a:r>
            <a:r>
              <a:rPr lang="de-DE" sz="6000" dirty="0">
                <a:solidFill>
                  <a:srgbClr val="FF0000"/>
                </a:solidFill>
                <a:latin typeface="StoneSansITCStd" panose="02000603050000020004" pitchFamily="2" charset="0"/>
              </a:rPr>
              <a:t> auf Folie 2!</a:t>
            </a:r>
          </a:p>
        </p:txBody>
      </p:sp>
    </p:spTree>
    <p:extLst>
      <p:ext uri="{BB962C8B-B14F-4D97-AF65-F5344CB8AC3E}">
        <p14:creationId xmlns:p14="http://schemas.microsoft.com/office/powerpoint/2010/main" val="10680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00000" y="3175200"/>
            <a:ext cx="2631600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8000" b="1" dirty="0" err="1">
                <a:solidFill>
                  <a:srgbClr val="009658"/>
                </a:solidFill>
                <a:latin typeface="StoneSansITCStd" panose="02000603050000020004" pitchFamily="2" charset="0"/>
                <a:cs typeface="Arial" panose="020B0604020202020204" pitchFamily="34" charset="0"/>
              </a:rPr>
              <a:t>Postertitel</a:t>
            </a:r>
            <a:endParaRPr lang="de-DE" sz="8000" b="1" dirty="0">
              <a:solidFill>
                <a:srgbClr val="009658"/>
              </a:solidFill>
              <a:latin typeface="StoneSansITCStd" panose="0200060305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5856252"/>
            <a:ext cx="263160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StoneSansITCStd" panose="02000603050000020004" pitchFamily="2" charset="0"/>
                <a:cs typeface="Arial" panose="020B0604020202020204" pitchFamily="34" charset="0"/>
              </a:rPr>
              <a:t>Autoren</a:t>
            </a:r>
            <a:endParaRPr lang="de-DE" sz="4800" baseline="30000" dirty="0">
              <a:latin typeface="StoneSansITCStd" panose="02000603050000020004" pitchFamily="2" charset="0"/>
              <a:cs typeface="Arial" panose="020B0604020202020204" pitchFamily="34" charset="0"/>
            </a:endParaRPr>
          </a:p>
          <a:p>
            <a:pPr algn="ctr"/>
            <a:endParaRPr lang="de-DE" sz="4000" baseline="30000" dirty="0">
              <a:latin typeface="StoneSansITCStd" panose="02000603050000020004" pitchFamily="2" charset="0"/>
              <a:cs typeface="Arial" panose="020B0604020202020204" pitchFamily="34" charset="0"/>
            </a:endParaRPr>
          </a:p>
          <a:p>
            <a:pPr algn="ctr"/>
            <a:r>
              <a:rPr lang="de-DE" sz="3200" dirty="0">
                <a:latin typeface="StoneSansITCStd" panose="02000603050000020004" pitchFamily="2" charset="0"/>
                <a:cs typeface="Arial" panose="020B0604020202020204" pitchFamily="34" charset="0"/>
              </a:rPr>
              <a:t>Institut, Forschungszentrum o.Ä.</a:t>
            </a:r>
            <a:endParaRPr lang="en-US" sz="3200" dirty="0">
              <a:latin typeface="StoneSansITCStd" panose="02000603050000020004" pitchFamily="2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900000" y="40788000"/>
            <a:ext cx="58304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60000"/>
            <a:r>
              <a:rPr lang="de-DE" sz="2000" dirty="0">
                <a:latin typeface="StoneSansITCStd" panose="02000603050000020004" pitchFamily="2" charset="0"/>
                <a:cs typeface="Arial" panose="020B0604020202020204" pitchFamily="34" charset="0"/>
              </a:rPr>
              <a:t>Forschungszentrum Energiespeichertechnologien</a:t>
            </a:r>
            <a:endParaRPr lang="en-US" sz="2000" dirty="0">
              <a:latin typeface="StoneSansITCStd" panose="02000603050000020004" pitchFamily="2" charset="0"/>
              <a:cs typeface="Arial" panose="020B0604020202020204" pitchFamily="34" charset="0"/>
            </a:endParaRPr>
          </a:p>
          <a:p>
            <a:pPr defTabSz="4860000"/>
            <a:r>
              <a:rPr lang="de-DE" sz="2000" dirty="0">
                <a:latin typeface="StoneSansITCStd" panose="02000603050000020004" pitchFamily="2" charset="0"/>
                <a:cs typeface="Arial" panose="020B0604020202020204" pitchFamily="34" charset="0"/>
              </a:rPr>
              <a:t>Technische</a:t>
            </a:r>
            <a:r>
              <a:rPr lang="en-US" sz="2000" dirty="0">
                <a:latin typeface="StoneSansITCStd" panose="02000603050000020004" pitchFamily="2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StoneSansITCStd" panose="02000603050000020004" pitchFamily="2" charset="0"/>
                <a:cs typeface="Arial" panose="020B0604020202020204" pitchFamily="34" charset="0"/>
              </a:rPr>
              <a:t>Universität</a:t>
            </a:r>
            <a:r>
              <a:rPr lang="en-US" sz="2000" dirty="0">
                <a:latin typeface="StoneSansITCStd" panose="02000603050000020004" pitchFamily="2" charset="0"/>
                <a:cs typeface="Arial" panose="020B0604020202020204" pitchFamily="34" charset="0"/>
              </a:rPr>
              <a:t> Clausthal	</a:t>
            </a:r>
          </a:p>
          <a:p>
            <a:pPr defTabSz="4860000"/>
            <a:r>
              <a:rPr lang="en-US" sz="2000" dirty="0">
                <a:latin typeface="StoneSansITCStd" panose="02000603050000020004" pitchFamily="2" charset="0"/>
                <a:cs typeface="Arial" panose="020B0604020202020204" pitchFamily="34" charset="0"/>
              </a:rPr>
              <a:t>Am </a:t>
            </a:r>
            <a:r>
              <a:rPr lang="de-DE" sz="2000" dirty="0">
                <a:latin typeface="StoneSansITCStd" panose="02000603050000020004" pitchFamily="2" charset="0"/>
                <a:cs typeface="Arial" panose="020B0604020202020204" pitchFamily="34" charset="0"/>
              </a:rPr>
              <a:t>Stollen</a:t>
            </a:r>
            <a:r>
              <a:rPr lang="en-US" sz="2000" dirty="0">
                <a:latin typeface="StoneSansITCStd" panose="02000603050000020004" pitchFamily="2" charset="0"/>
                <a:cs typeface="Arial" panose="020B0604020202020204" pitchFamily="34" charset="0"/>
              </a:rPr>
              <a:t> 19A</a:t>
            </a:r>
          </a:p>
          <a:p>
            <a:pPr defTabSz="4860000"/>
            <a:r>
              <a:rPr lang="en-US" sz="2000" dirty="0">
                <a:latin typeface="StoneSansITCStd" panose="02000603050000020004" pitchFamily="2" charset="0"/>
                <a:cs typeface="Arial" panose="020B0604020202020204" pitchFamily="34" charset="0"/>
              </a:rPr>
              <a:t>38640 Goslar, Deutschland</a:t>
            </a:r>
          </a:p>
        </p:txBody>
      </p:sp>
      <p:sp>
        <p:nvSpPr>
          <p:cNvPr id="35" name="Rectangle 298 3"/>
          <p:cNvSpPr>
            <a:spLocks noChangeArrowheads="1"/>
          </p:cNvSpPr>
          <p:nvPr/>
        </p:nvSpPr>
        <p:spPr bwMode="auto">
          <a:xfrm>
            <a:off x="900000" y="40428000"/>
            <a:ext cx="1414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000" tIns="0" rIns="0" bIns="0">
            <a:spAutoFit/>
          </a:bodyPr>
          <a:lstStyle/>
          <a:p>
            <a:pPr defTabSz="4176713"/>
            <a:r>
              <a:rPr lang="de-DE" sz="2400" b="1" dirty="0">
                <a:solidFill>
                  <a:srgbClr val="009658"/>
                </a:solidFill>
                <a:latin typeface="StoneSansITCStd" panose="02000603050000020004" pitchFamily="2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8100000"/>
            <a:ext cx="28116000" cy="7200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0" y="40140000"/>
            <a:ext cx="28116000" cy="7200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6755860-F99E-4404-A1D2-350CCA127C13}"/>
              </a:ext>
            </a:extLst>
          </p:cNvPr>
          <p:cNvSpPr txBox="1"/>
          <p:nvPr/>
        </p:nvSpPr>
        <p:spPr>
          <a:xfrm>
            <a:off x="14861808" y="1276911"/>
            <a:ext cx="6980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solidFill>
                  <a:srgbClr val="808080"/>
                </a:solidFill>
                <a:latin typeface="StoneSansITCStd" panose="02000603050000020004" pitchFamily="2" charset="0"/>
                <a:cs typeface="Arial" panose="020B0604020202020204" pitchFamily="34" charset="0"/>
              </a:rPr>
              <a:t>Masterarbeit</a:t>
            </a:r>
            <a:endParaRPr lang="de-DE" sz="7200" baseline="30000" dirty="0">
              <a:solidFill>
                <a:srgbClr val="808080"/>
              </a:solidFill>
              <a:latin typeface="StoneSansITCStd" panose="02000603050000020004" pitchFamily="2" charset="0"/>
              <a:cs typeface="Arial" panose="020B060402020202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14A4846-0B0E-4B30-9A3E-615A9B06EDDD}"/>
              </a:ext>
            </a:extLst>
          </p:cNvPr>
          <p:cNvSpPr txBox="1"/>
          <p:nvPr/>
        </p:nvSpPr>
        <p:spPr>
          <a:xfrm>
            <a:off x="0" y="11701361"/>
            <a:ext cx="28116000" cy="7200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0D24C1-97C4-40E4-A5C1-FB4AC4C6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440" y="-515871"/>
            <a:ext cx="4386827" cy="3658993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ECB79C1-A193-45E6-9F48-61E252972E17}"/>
              </a:ext>
            </a:extLst>
          </p:cNvPr>
          <p:cNvGrpSpPr/>
          <p:nvPr/>
        </p:nvGrpSpPr>
        <p:grpSpPr>
          <a:xfrm>
            <a:off x="2" y="8172000"/>
            <a:ext cx="5794852" cy="3529362"/>
            <a:chOff x="6730443" y="14456453"/>
            <a:chExt cx="7461720" cy="352936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2CE70DD-103A-408F-9C8B-FC5408AA0EF3}"/>
                </a:ext>
              </a:extLst>
            </p:cNvPr>
            <p:cNvSpPr/>
            <p:nvPr/>
          </p:nvSpPr>
          <p:spPr>
            <a:xfrm>
              <a:off x="6730443" y="14456453"/>
              <a:ext cx="7461720" cy="35293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27CB2AED-9549-492A-BF52-CBEF66C5C0AE}"/>
                </a:ext>
              </a:extLst>
            </p:cNvPr>
            <p:cNvSpPr/>
            <p:nvPr/>
          </p:nvSpPr>
          <p:spPr>
            <a:xfrm>
              <a:off x="7226849" y="15424117"/>
              <a:ext cx="55711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9600" b="1" dirty="0">
                  <a:solidFill>
                    <a:schemeClr val="bg1"/>
                  </a:solidFill>
                  <a:latin typeface="StoneSansITCStd" panose="02000603050000020004" pitchFamily="2" charset="0"/>
                  <a:cs typeface="Arial" panose="020B0604020202020204" pitchFamily="34" charset="0"/>
                </a:rPr>
                <a:t>NE</a:t>
              </a:r>
              <a:endParaRPr lang="de-DE" sz="9600" dirty="0">
                <a:solidFill>
                  <a:schemeClr val="bg1"/>
                </a:solidFill>
                <a:latin typeface="StoneSansITCStd" panose="0200060305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1DDD8885-94C0-4A4F-A2AE-76D56858EB62}"/>
              </a:ext>
            </a:extLst>
          </p:cNvPr>
          <p:cNvSpPr/>
          <p:nvPr/>
        </p:nvSpPr>
        <p:spPr bwMode="auto">
          <a:xfrm>
            <a:off x="3006163" y="8528543"/>
            <a:ext cx="1816446" cy="1816863"/>
          </a:xfrm>
          <a:prstGeom prst="ellipse">
            <a:avLst/>
          </a:prstGeom>
          <a:solidFill>
            <a:srgbClr val="008C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27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C64062A-09E7-47A8-B66A-088538E3352E}"/>
              </a:ext>
            </a:extLst>
          </p:cNvPr>
          <p:cNvSpPr txBox="1"/>
          <p:nvPr/>
        </p:nvSpPr>
        <p:spPr bwMode="auto">
          <a:xfrm>
            <a:off x="2408152" y="10386575"/>
            <a:ext cx="3062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StoneSansITCStd" panose="02000603050000020004" pitchFamily="2" charset="0"/>
              </a:rPr>
              <a:t>Chemische Energiespeicher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B9357EA1-4BEF-4B4B-802C-32DC81ED7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584" y="8560714"/>
            <a:ext cx="1606668" cy="1606668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BC4FEFC-C1AC-43B8-85D4-A812A9A2F206}"/>
              </a:ext>
            </a:extLst>
          </p:cNvPr>
          <p:cNvGrpSpPr/>
          <p:nvPr/>
        </p:nvGrpSpPr>
        <p:grpSpPr>
          <a:xfrm>
            <a:off x="8817366" y="8164770"/>
            <a:ext cx="9494027" cy="3511440"/>
            <a:chOff x="6730443" y="14449224"/>
            <a:chExt cx="7839283" cy="3543818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84ECFDFA-08CF-48DA-8F45-DE6A6D3ECEE0}"/>
                </a:ext>
              </a:extLst>
            </p:cNvPr>
            <p:cNvSpPr/>
            <p:nvPr/>
          </p:nvSpPr>
          <p:spPr>
            <a:xfrm>
              <a:off x="6730443" y="14453466"/>
              <a:ext cx="7461720" cy="353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709C6E34-0954-4EE6-AAC9-CD2A70D040AF}"/>
                </a:ext>
              </a:extLst>
            </p:cNvPr>
            <p:cNvSpPr/>
            <p:nvPr/>
          </p:nvSpPr>
          <p:spPr>
            <a:xfrm>
              <a:off x="7206140" y="14449225"/>
              <a:ext cx="7363586" cy="2158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de-DE" sz="3200" dirty="0">
                <a:latin typeface="StoneSansITCStd" panose="02000603050000020004" pitchFamily="2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de-DE" sz="3200" b="1" cap="small" dirty="0">
                  <a:solidFill>
                    <a:srgbClr val="009658"/>
                  </a:solidFill>
                  <a:latin typeface="StoneSansITCStd" panose="02000603050000020004" pitchFamily="2" charset="0"/>
                  <a:cs typeface="Arial" panose="020B0604020202020204" pitchFamily="34" charset="0"/>
                </a:rPr>
                <a:t>Aktuelle Themen:</a:t>
              </a:r>
              <a:endParaRPr lang="de-DE" sz="3200" cap="small" dirty="0">
                <a:latin typeface="StoneSansITCStd" panose="02000603050000020004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Symbol" panose="05050102010706020507" pitchFamily="18" charset="2"/>
                <a:buChar char="-"/>
              </a:pPr>
              <a:r>
                <a:rPr lang="de-DE" sz="3200" dirty="0">
                  <a:latin typeface="StoneSansITCStd" panose="02000603050000020004" pitchFamily="2" charset="0"/>
                  <a:cs typeface="Arial" panose="020B0604020202020204" pitchFamily="34" charset="0"/>
                </a:rPr>
                <a:t>Organische </a:t>
              </a:r>
              <a:r>
                <a:rPr lang="de-DE" sz="3200" dirty="0" err="1">
                  <a:latin typeface="StoneSansITCStd" panose="02000603050000020004" pitchFamily="2" charset="0"/>
                  <a:cs typeface="Arial" panose="020B0604020202020204" pitchFamily="34" charset="0"/>
                </a:rPr>
                <a:t>Redox</a:t>
              </a:r>
              <a:r>
                <a:rPr lang="de-DE" sz="3200" dirty="0">
                  <a:latin typeface="StoneSansITCStd" panose="02000603050000020004" pitchFamily="2" charset="0"/>
                  <a:cs typeface="Arial" panose="020B0604020202020204" pitchFamily="34" charset="0"/>
                </a:rPr>
                <a:t>-Flow Batterien</a:t>
              </a:r>
            </a:p>
            <a:p>
              <a:pPr marL="457200" indent="-457200">
                <a:buFont typeface="Symbol" panose="05050102010706020507" pitchFamily="18" charset="2"/>
                <a:buChar char="-"/>
              </a:pPr>
              <a:r>
                <a:rPr lang="de-DE" sz="3200" dirty="0">
                  <a:latin typeface="StoneSansITCStd" panose="02000603050000020004" pitchFamily="2" charset="0"/>
                  <a:cs typeface="Arial" panose="020B0604020202020204" pitchFamily="34" charset="0"/>
                </a:rPr>
                <a:t>Zink-Luft Batterien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AEEBAD9-3C4D-4168-99FA-ECD283274512}"/>
              </a:ext>
            </a:extLst>
          </p:cNvPr>
          <p:cNvGrpSpPr/>
          <p:nvPr/>
        </p:nvGrpSpPr>
        <p:grpSpPr>
          <a:xfrm>
            <a:off x="19657616" y="8172822"/>
            <a:ext cx="8401649" cy="3528538"/>
            <a:chOff x="6730443" y="14449226"/>
            <a:chExt cx="7461720" cy="3543816"/>
          </a:xfrm>
          <a:solidFill>
            <a:schemeClr val="bg1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A574F269-9A57-49E4-84C3-9B2AA28E000C}"/>
                </a:ext>
              </a:extLst>
            </p:cNvPr>
            <p:cNvSpPr/>
            <p:nvPr/>
          </p:nvSpPr>
          <p:spPr>
            <a:xfrm>
              <a:off x="6730443" y="14453466"/>
              <a:ext cx="7461720" cy="3539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7206141" y="14449225"/>
              <a:ext cx="5571138" cy="264288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de-DE" sz="3200" dirty="0">
                <a:latin typeface="StoneSansITCStd" panose="02000603050000020004" pitchFamily="2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de-DE" sz="3200" b="1" cap="small" dirty="0">
                  <a:solidFill>
                    <a:srgbClr val="009658"/>
                  </a:solidFill>
                  <a:latin typeface="StoneSansITCStd" panose="02000603050000020004" pitchFamily="2" charset="0"/>
                  <a:cs typeface="Arial" panose="020B0604020202020204" pitchFamily="34" charset="0"/>
                </a:rPr>
                <a:t>Relevante Studiengänge:</a:t>
              </a:r>
              <a:endParaRPr lang="de-DE" sz="3200" cap="small" dirty="0">
                <a:latin typeface="StoneSansITCStd" panose="02000603050000020004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Symbol" panose="05050102010706020507" pitchFamily="18" charset="2"/>
                <a:buChar char="-"/>
              </a:pPr>
              <a:r>
                <a:rPr lang="de-DE" sz="3200" dirty="0">
                  <a:latin typeface="StoneSansITCStd" panose="02000603050000020004" pitchFamily="2" charset="0"/>
                  <a:cs typeface="Arial" panose="020B0604020202020204" pitchFamily="34" charset="0"/>
                </a:rPr>
                <a:t>Chemieingenieurwesen</a:t>
              </a:r>
            </a:p>
            <a:p>
              <a:pPr marL="457200" indent="-457200">
                <a:buFont typeface="Symbol" panose="05050102010706020507" pitchFamily="18" charset="2"/>
                <a:buChar char="-"/>
              </a:pPr>
              <a:r>
                <a:rPr lang="de-DE" sz="3200" dirty="0">
                  <a:latin typeface="StoneSansITCStd" panose="02000603050000020004" pitchFamily="2" charset="0"/>
                  <a:cs typeface="Arial" panose="020B0604020202020204" pitchFamily="34" charset="0"/>
                </a:rPr>
                <a:t>Chemie</a:t>
              </a:r>
            </a:p>
            <a:p>
              <a:pPr marL="457200" indent="-457200">
                <a:buFont typeface="Symbol" panose="05050102010706020507" pitchFamily="18" charset="2"/>
                <a:buChar char="-"/>
              </a:pPr>
              <a:r>
                <a:rPr lang="de-DE" sz="3200" dirty="0">
                  <a:latin typeface="StoneSansITCStd" panose="02000603050000020004" pitchFamily="2" charset="0"/>
                  <a:cs typeface="Arial" panose="020B0604020202020204" pitchFamily="34" charset="0"/>
                </a:rPr>
                <a:t>Energiesystemtechnik</a:t>
              </a: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93DC2D6F-7AEE-44D2-8B32-FBE927C5E683}"/>
              </a:ext>
            </a:extLst>
          </p:cNvPr>
          <p:cNvGrpSpPr/>
          <p:nvPr/>
        </p:nvGrpSpPr>
        <p:grpSpPr>
          <a:xfrm>
            <a:off x="1814696" y="21756648"/>
            <a:ext cx="5794852" cy="3529362"/>
            <a:chOff x="6730443" y="14456453"/>
            <a:chExt cx="7461720" cy="3529362"/>
          </a:xfrm>
          <a:solidFill>
            <a:srgbClr val="92D050"/>
          </a:solidFill>
        </p:grpSpPr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98FABA01-CDF1-40E1-8425-44F23D213CBC}"/>
                </a:ext>
              </a:extLst>
            </p:cNvPr>
            <p:cNvSpPr/>
            <p:nvPr/>
          </p:nvSpPr>
          <p:spPr>
            <a:xfrm>
              <a:off x="6730443" y="14456453"/>
              <a:ext cx="7461720" cy="35293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5788783C-452A-4087-9EE2-E7ED724C8715}"/>
                </a:ext>
              </a:extLst>
            </p:cNvPr>
            <p:cNvSpPr/>
            <p:nvPr/>
          </p:nvSpPr>
          <p:spPr>
            <a:xfrm>
              <a:off x="7226849" y="15424117"/>
              <a:ext cx="5571138" cy="15696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9600" b="1" dirty="0">
                  <a:solidFill>
                    <a:schemeClr val="bg1"/>
                  </a:solidFill>
                  <a:latin typeface="StoneSansITCStd" panose="02000603050000020004" pitchFamily="2" charset="0"/>
                  <a:cs typeface="Arial" panose="020B0604020202020204" pitchFamily="34" charset="0"/>
                </a:rPr>
                <a:t>NE</a:t>
              </a:r>
              <a:endParaRPr lang="de-DE" sz="9600" dirty="0">
                <a:solidFill>
                  <a:schemeClr val="bg1"/>
                </a:solidFill>
                <a:latin typeface="StoneSansITCStd" panose="0200060305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4F18C0F0-DCFA-49BB-A4DC-6F843C373FD2}"/>
              </a:ext>
            </a:extLst>
          </p:cNvPr>
          <p:cNvGrpSpPr/>
          <p:nvPr/>
        </p:nvGrpSpPr>
        <p:grpSpPr>
          <a:xfrm>
            <a:off x="1921718" y="30587566"/>
            <a:ext cx="5794852" cy="3529362"/>
            <a:chOff x="6730443" y="14456453"/>
            <a:chExt cx="7461720" cy="3529362"/>
          </a:xfrm>
          <a:solidFill>
            <a:srgbClr val="E8E440"/>
          </a:solidFill>
        </p:grpSpPr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AED66912-1647-4ED1-B384-D7696E8680EE}"/>
                </a:ext>
              </a:extLst>
            </p:cNvPr>
            <p:cNvSpPr/>
            <p:nvPr/>
          </p:nvSpPr>
          <p:spPr>
            <a:xfrm>
              <a:off x="6730443" y="14456453"/>
              <a:ext cx="7461720" cy="35293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270F09ED-B62E-4BC8-BA60-9C83AD351F6F}"/>
                </a:ext>
              </a:extLst>
            </p:cNvPr>
            <p:cNvSpPr/>
            <p:nvPr/>
          </p:nvSpPr>
          <p:spPr>
            <a:xfrm>
              <a:off x="7226849" y="15424117"/>
              <a:ext cx="5571138" cy="15696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9600" b="1" dirty="0">
                  <a:solidFill>
                    <a:schemeClr val="bg1"/>
                  </a:solidFill>
                  <a:latin typeface="StoneSansITCStd" panose="02000603050000020004" pitchFamily="2" charset="0"/>
                  <a:cs typeface="Arial" panose="020B0604020202020204" pitchFamily="34" charset="0"/>
                </a:rPr>
                <a:t>MP</a:t>
              </a:r>
              <a:endParaRPr lang="de-DE" sz="9600" dirty="0">
                <a:solidFill>
                  <a:schemeClr val="bg1"/>
                </a:solidFill>
                <a:latin typeface="StoneSansITCStd" panose="0200060305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28" name="Textfeld 127">
            <a:extLst>
              <a:ext uri="{FF2B5EF4-FFF2-40B4-BE49-F238E27FC236}">
                <a16:creationId xmlns:a16="http://schemas.microsoft.com/office/drawing/2014/main" id="{C868B721-7542-446E-AF95-473BF33C5688}"/>
              </a:ext>
            </a:extLst>
          </p:cNvPr>
          <p:cNvSpPr txBox="1"/>
          <p:nvPr/>
        </p:nvSpPr>
        <p:spPr bwMode="auto">
          <a:xfrm>
            <a:off x="1992698" y="25162843"/>
            <a:ext cx="11792654" cy="1632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4709" dirty="0">
                <a:solidFill>
                  <a:schemeClr val="bg1"/>
                </a:solidFill>
                <a:latin typeface="StoneSansITCStd SemiBold"/>
              </a:rPr>
              <a:t>Nachhaltige Energiesysteme</a:t>
            </a:r>
            <a:endParaRPr sz="4709" dirty="0"/>
          </a:p>
          <a:p>
            <a:pPr>
              <a:defRPr/>
            </a:pPr>
            <a:endParaRPr lang="de-DE" sz="5298" dirty="0">
              <a:solidFill>
                <a:schemeClr val="bg1"/>
              </a:solidFill>
              <a:latin typeface="StoneSansITCStd SemiBold"/>
            </a:endParaRPr>
          </a:p>
        </p:txBody>
      </p: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1FD04B1A-21CD-463A-9B8A-A18B8F27CD9D}"/>
              </a:ext>
            </a:extLst>
          </p:cNvPr>
          <p:cNvGrpSpPr/>
          <p:nvPr/>
        </p:nvGrpSpPr>
        <p:grpSpPr>
          <a:xfrm>
            <a:off x="9998441" y="25399282"/>
            <a:ext cx="2812013" cy="2953459"/>
            <a:chOff x="9998441" y="25399282"/>
            <a:chExt cx="2812013" cy="2953459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F672947F-F1D1-4AAC-8404-CC13B33A6FEE}"/>
                </a:ext>
              </a:extLst>
            </p:cNvPr>
            <p:cNvGrpSpPr/>
            <p:nvPr/>
          </p:nvGrpSpPr>
          <p:grpSpPr>
            <a:xfrm>
              <a:off x="10502356" y="25399282"/>
              <a:ext cx="1816446" cy="1816863"/>
              <a:chOff x="5891093" y="3280933"/>
              <a:chExt cx="1080000" cy="1080248"/>
            </a:xfrm>
          </p:grpSpPr>
          <p:sp>
            <p:nvSpPr>
              <p:cNvPr id="138" name="Ellipse 137">
                <a:extLst>
                  <a:ext uri="{FF2B5EF4-FFF2-40B4-BE49-F238E27FC236}">
                    <a16:creationId xmlns:a16="http://schemas.microsoft.com/office/drawing/2014/main" id="{2AC3D7C9-D112-40A3-97C3-F0366B78E758}"/>
                  </a:ext>
                </a:extLst>
              </p:cNvPr>
              <p:cNvSpPr/>
              <p:nvPr/>
            </p:nvSpPr>
            <p:spPr>
              <a:xfrm>
                <a:off x="5891093" y="3280933"/>
                <a:ext cx="1080000" cy="1080248"/>
              </a:xfrm>
              <a:prstGeom prst="ellipse">
                <a:avLst/>
              </a:prstGeom>
              <a:solidFill>
                <a:srgbClr val="008D4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027"/>
              </a:p>
            </p:txBody>
          </p:sp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A6F8F4F5-20EE-4E32-8481-3DC561D90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516" y="3453480"/>
                <a:ext cx="735153" cy="735153"/>
              </a:xfrm>
              <a:prstGeom prst="rect">
                <a:avLst/>
              </a:prstGeom>
            </p:spPr>
          </p:pic>
        </p:grpSp>
        <p:sp>
          <p:nvSpPr>
            <p:cNvPr id="162" name="Textfeld 161">
              <a:extLst>
                <a:ext uri="{FF2B5EF4-FFF2-40B4-BE49-F238E27FC236}">
                  <a16:creationId xmlns:a16="http://schemas.microsoft.com/office/drawing/2014/main" id="{1EA537C4-2730-4E5C-B1E5-35B8FB651EFD}"/>
                </a:ext>
              </a:extLst>
            </p:cNvPr>
            <p:cNvSpPr txBox="1"/>
            <p:nvPr/>
          </p:nvSpPr>
          <p:spPr bwMode="auto">
            <a:xfrm>
              <a:off x="9998441" y="27275523"/>
              <a:ext cx="28120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Geothermie &amp; Gasspeicher</a:t>
              </a:r>
            </a:p>
          </p:txBody>
        </p: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C4459E46-E870-4CDA-B36D-91977D0E67E1}"/>
              </a:ext>
            </a:extLst>
          </p:cNvPr>
          <p:cNvGrpSpPr/>
          <p:nvPr/>
        </p:nvGrpSpPr>
        <p:grpSpPr>
          <a:xfrm>
            <a:off x="578380" y="34468044"/>
            <a:ext cx="3371912" cy="2465799"/>
            <a:chOff x="578380" y="34468044"/>
            <a:chExt cx="3371912" cy="2465799"/>
          </a:xfrm>
        </p:grpSpPr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134D7427-774F-4669-B4E6-208546D5FFAC}"/>
                </a:ext>
              </a:extLst>
            </p:cNvPr>
            <p:cNvSpPr/>
            <p:nvPr/>
          </p:nvSpPr>
          <p:spPr bwMode="auto">
            <a:xfrm>
              <a:off x="1355821" y="34468044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7EA7CEA3-578C-4F43-AAB6-09ABA3F547B0}"/>
                </a:ext>
              </a:extLst>
            </p:cNvPr>
            <p:cNvSpPr txBox="1"/>
            <p:nvPr/>
          </p:nvSpPr>
          <p:spPr bwMode="auto">
            <a:xfrm>
              <a:off x="578380" y="36349068"/>
              <a:ext cx="3371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Metalle</a:t>
              </a:r>
            </a:p>
          </p:txBody>
        </p:sp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7B3C5AFA-FE71-48CD-9A74-F4C39826B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8443" y="34691559"/>
              <a:ext cx="1273847" cy="1273847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6432B64-8CE0-4CBC-951F-2D8D2CDECEED}"/>
              </a:ext>
            </a:extLst>
          </p:cNvPr>
          <p:cNvGrpSpPr/>
          <p:nvPr/>
        </p:nvGrpSpPr>
        <p:grpSpPr>
          <a:xfrm>
            <a:off x="9229066" y="34599746"/>
            <a:ext cx="4246474" cy="3001504"/>
            <a:chOff x="9229066" y="34599746"/>
            <a:chExt cx="4246474" cy="3001504"/>
          </a:xfrm>
        </p:grpSpPr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603F964E-8A82-4328-B5F5-775B5CDB0EF6}"/>
                </a:ext>
              </a:extLst>
            </p:cNvPr>
            <p:cNvSpPr/>
            <p:nvPr/>
          </p:nvSpPr>
          <p:spPr bwMode="auto">
            <a:xfrm>
              <a:off x="10444979" y="34599746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946CA98F-8FC8-4CF8-BAC4-16E929373D04}"/>
                </a:ext>
              </a:extLst>
            </p:cNvPr>
            <p:cNvSpPr txBox="1"/>
            <p:nvPr/>
          </p:nvSpPr>
          <p:spPr bwMode="auto">
            <a:xfrm>
              <a:off x="9229066" y="36524032"/>
              <a:ext cx="42464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Materialentwicklung/</a:t>
              </a:r>
              <a:br>
                <a:rPr lang="de-DE" sz="3200" dirty="0">
                  <a:latin typeface="StoneSansITCStd" panose="02000603050000020004" pitchFamily="2" charset="0"/>
                </a:rPr>
              </a:br>
              <a:r>
                <a:rPr lang="de-DE" sz="3200" dirty="0">
                  <a:latin typeface="StoneSansITCStd" panose="02000603050000020004" pitchFamily="2" charset="0"/>
                </a:rPr>
                <a:t>-analytik</a:t>
              </a:r>
            </a:p>
          </p:txBody>
        </p:sp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C4C5151C-64A2-4FAD-969A-9CAF01CE2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95371" y="34690259"/>
              <a:ext cx="1113865" cy="1452243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7250D20-B036-44F3-9285-11414907C5A4}"/>
              </a:ext>
            </a:extLst>
          </p:cNvPr>
          <p:cNvGrpSpPr/>
          <p:nvPr/>
        </p:nvGrpSpPr>
        <p:grpSpPr>
          <a:xfrm>
            <a:off x="6852951" y="34575321"/>
            <a:ext cx="2549032" cy="2511539"/>
            <a:chOff x="6852951" y="34575321"/>
            <a:chExt cx="2549032" cy="2511539"/>
          </a:xfrm>
        </p:grpSpPr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3A9DE8D4-6368-45E7-BB87-6F30BB8315B8}"/>
                </a:ext>
              </a:extLst>
            </p:cNvPr>
            <p:cNvSpPr txBox="1"/>
            <p:nvPr/>
          </p:nvSpPr>
          <p:spPr bwMode="auto">
            <a:xfrm>
              <a:off x="6852951" y="36502085"/>
              <a:ext cx="2549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Keramiken</a:t>
              </a:r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16C4F91B-FF23-4BE2-B5A6-5B770AE6AF96}"/>
                </a:ext>
              </a:extLst>
            </p:cNvPr>
            <p:cNvSpPr/>
            <p:nvPr/>
          </p:nvSpPr>
          <p:spPr bwMode="auto">
            <a:xfrm>
              <a:off x="7259293" y="34575321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57399F2C-6796-4BD1-BEBE-2335C0940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7" t="19764" r="18334" b="15513"/>
            <a:stretch/>
          </p:blipFill>
          <p:spPr bwMode="auto">
            <a:xfrm>
              <a:off x="7500511" y="34862675"/>
              <a:ext cx="1345733" cy="1391829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0A40BB0-93BA-4C28-966C-910F160DFCA0}"/>
              </a:ext>
            </a:extLst>
          </p:cNvPr>
          <p:cNvGrpSpPr/>
          <p:nvPr/>
        </p:nvGrpSpPr>
        <p:grpSpPr>
          <a:xfrm>
            <a:off x="3708350" y="34459399"/>
            <a:ext cx="2931969" cy="3034428"/>
            <a:chOff x="3708350" y="34459399"/>
            <a:chExt cx="2931969" cy="3034428"/>
          </a:xfrm>
        </p:grpSpPr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3F1074B3-0396-4A1D-977C-4F2DB300249E}"/>
                </a:ext>
              </a:extLst>
            </p:cNvPr>
            <p:cNvSpPr/>
            <p:nvPr/>
          </p:nvSpPr>
          <p:spPr bwMode="auto">
            <a:xfrm>
              <a:off x="4256422" y="34459399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49" name="Textfeld 148">
              <a:extLst>
                <a:ext uri="{FF2B5EF4-FFF2-40B4-BE49-F238E27FC236}">
                  <a16:creationId xmlns:a16="http://schemas.microsoft.com/office/drawing/2014/main" id="{D6F5A4CC-52BD-4255-8260-B56E38AAAE05}"/>
                </a:ext>
              </a:extLst>
            </p:cNvPr>
            <p:cNvSpPr txBox="1"/>
            <p:nvPr/>
          </p:nvSpPr>
          <p:spPr bwMode="auto">
            <a:xfrm>
              <a:off x="3708350" y="36416609"/>
              <a:ext cx="29319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Polymer/</a:t>
              </a:r>
              <a:r>
                <a:rPr lang="de-DE" sz="3200" noProof="1">
                  <a:latin typeface="StoneSansITCStd" panose="02000603050000020004" pitchFamily="2" charset="0"/>
                </a:rPr>
                <a:t>Faser-verbundstoffe</a:t>
              </a:r>
            </a:p>
          </p:txBody>
        </p:sp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66709FB9-DB5C-4030-8856-3879D5660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6652" y="34686319"/>
              <a:ext cx="1273847" cy="1273847"/>
            </a:xfrm>
            <a:prstGeom prst="rect">
              <a:avLst/>
            </a:prstGeom>
          </p:spPr>
        </p:pic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D9667DA8-222B-428E-A729-B4D191CBEDAB}"/>
              </a:ext>
            </a:extLst>
          </p:cNvPr>
          <p:cNvGrpSpPr/>
          <p:nvPr/>
        </p:nvGrpSpPr>
        <p:grpSpPr>
          <a:xfrm>
            <a:off x="1054177" y="25395911"/>
            <a:ext cx="3062851" cy="2935250"/>
            <a:chOff x="1054177" y="25395911"/>
            <a:chExt cx="3062851" cy="2935250"/>
          </a:xfrm>
        </p:grpSpPr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55E04C8E-02C0-4E5E-B13B-CA8D417B6909}"/>
                </a:ext>
              </a:extLst>
            </p:cNvPr>
            <p:cNvSpPr/>
            <p:nvPr/>
          </p:nvSpPr>
          <p:spPr bwMode="auto">
            <a:xfrm>
              <a:off x="1652188" y="25395911"/>
              <a:ext cx="1816446" cy="1816863"/>
            </a:xfrm>
            <a:prstGeom prst="ellipse">
              <a:avLst/>
            </a:prstGeom>
            <a:solidFill>
              <a:srgbClr val="008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3ADEB9FB-FECE-406E-B903-8E34BBBA6C6D}"/>
                </a:ext>
              </a:extLst>
            </p:cNvPr>
            <p:cNvSpPr txBox="1"/>
            <p:nvPr/>
          </p:nvSpPr>
          <p:spPr bwMode="auto">
            <a:xfrm>
              <a:off x="1054177" y="27253943"/>
              <a:ext cx="30628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Chemische Energiespeicher</a:t>
              </a:r>
            </a:p>
          </p:txBody>
        </p:sp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FDEF1379-2F97-4E93-84F3-B8E04165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3609" y="25428082"/>
              <a:ext cx="1606668" cy="1606668"/>
            </a:xfrm>
            <a:prstGeom prst="rect">
              <a:avLst/>
            </a:prstGeom>
          </p:spPr>
        </p:pic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F814AE37-EB68-44B8-AC87-5634DA46209E}"/>
              </a:ext>
            </a:extLst>
          </p:cNvPr>
          <p:cNvGrpSpPr/>
          <p:nvPr/>
        </p:nvGrpSpPr>
        <p:grpSpPr>
          <a:xfrm>
            <a:off x="4285423" y="25378843"/>
            <a:ext cx="3062851" cy="2975386"/>
            <a:chOff x="4285423" y="25378843"/>
            <a:chExt cx="3062851" cy="2975386"/>
          </a:xfrm>
        </p:grpSpPr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B3BAFAF8-902A-4EE5-BD66-56E0C3C10ADC}"/>
                </a:ext>
              </a:extLst>
            </p:cNvPr>
            <p:cNvSpPr/>
            <p:nvPr/>
          </p:nvSpPr>
          <p:spPr bwMode="auto">
            <a:xfrm>
              <a:off x="4879098" y="25378843"/>
              <a:ext cx="1816446" cy="1816863"/>
            </a:xfrm>
            <a:prstGeom prst="ellipse">
              <a:avLst/>
            </a:prstGeom>
            <a:solidFill>
              <a:srgbClr val="008D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49AF50B8-11DE-4E8F-B167-C37E1D4D1BE4}"/>
                </a:ext>
              </a:extLst>
            </p:cNvPr>
            <p:cNvSpPr txBox="1"/>
            <p:nvPr/>
          </p:nvSpPr>
          <p:spPr bwMode="auto">
            <a:xfrm>
              <a:off x="4285423" y="27277011"/>
              <a:ext cx="30628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Energiesysteme der Zukunft</a:t>
              </a:r>
            </a:p>
          </p:txBody>
        </p:sp>
        <p:pic>
          <p:nvPicPr>
            <p:cNvPr id="169" name="Grafik 168">
              <a:extLst>
                <a:ext uri="{FF2B5EF4-FFF2-40B4-BE49-F238E27FC236}">
                  <a16:creationId xmlns:a16="http://schemas.microsoft.com/office/drawing/2014/main" id="{233967C6-5BEE-411B-B2AB-5399B643B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4335" y="25649064"/>
              <a:ext cx="1246782" cy="1246781"/>
            </a:xfrm>
            <a:prstGeom prst="rect">
              <a:avLst/>
            </a:prstGeom>
          </p:spPr>
        </p:pic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2681422F-BE60-4CB5-BC8A-FF4E373357CA}"/>
              </a:ext>
            </a:extLst>
          </p:cNvPr>
          <p:cNvGrpSpPr/>
          <p:nvPr/>
        </p:nvGrpSpPr>
        <p:grpSpPr>
          <a:xfrm>
            <a:off x="7296752" y="25378019"/>
            <a:ext cx="2549032" cy="2961131"/>
            <a:chOff x="7296752" y="25378019"/>
            <a:chExt cx="2549032" cy="2961131"/>
          </a:xfrm>
        </p:grpSpPr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6CFBCE3A-9E01-4A78-B75A-0F0D8B97290B}"/>
                </a:ext>
              </a:extLst>
            </p:cNvPr>
            <p:cNvSpPr/>
            <p:nvPr/>
          </p:nvSpPr>
          <p:spPr bwMode="auto">
            <a:xfrm>
              <a:off x="7663045" y="25378019"/>
              <a:ext cx="1816446" cy="1816863"/>
            </a:xfrm>
            <a:prstGeom prst="ellipse">
              <a:avLst/>
            </a:prstGeom>
            <a:solidFill>
              <a:srgbClr val="008D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44" name="Textfeld 143">
              <a:extLst>
                <a:ext uri="{FF2B5EF4-FFF2-40B4-BE49-F238E27FC236}">
                  <a16:creationId xmlns:a16="http://schemas.microsoft.com/office/drawing/2014/main" id="{FFFEE422-2755-4916-8AF2-1EFB7FFE1FEB}"/>
                </a:ext>
              </a:extLst>
            </p:cNvPr>
            <p:cNvSpPr txBox="1"/>
            <p:nvPr/>
          </p:nvSpPr>
          <p:spPr bwMode="auto">
            <a:xfrm>
              <a:off x="7296752" y="27261932"/>
              <a:ext cx="25490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noProof="1">
                  <a:latin typeface="StoneSansITCStd" panose="02000603050000020004" pitchFamily="2" charset="0"/>
                </a:rPr>
                <a:t>Power-to-X</a:t>
              </a:r>
              <a:r>
                <a:rPr lang="de-DE" sz="3200" dirty="0">
                  <a:latin typeface="StoneSansITCStd" panose="02000603050000020004" pitchFamily="2" charset="0"/>
                </a:rPr>
                <a:t> Prozesse</a:t>
              </a:r>
            </a:p>
          </p:txBody>
        </p:sp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FBE5A589-918C-4D0F-9421-583C3BDF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1708" y="25653681"/>
              <a:ext cx="1271166" cy="1271166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327C874-A96A-4FAE-A826-E283EEBB30FC}"/>
              </a:ext>
            </a:extLst>
          </p:cNvPr>
          <p:cNvGrpSpPr/>
          <p:nvPr/>
        </p:nvGrpSpPr>
        <p:grpSpPr>
          <a:xfrm>
            <a:off x="24415968" y="25554306"/>
            <a:ext cx="3078819" cy="2958237"/>
            <a:chOff x="24415968" y="25554306"/>
            <a:chExt cx="3078819" cy="2958237"/>
          </a:xfrm>
        </p:grpSpPr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6EC859F-2547-4325-BE26-060EAA72609C}"/>
                </a:ext>
              </a:extLst>
            </p:cNvPr>
            <p:cNvSpPr/>
            <p:nvPr/>
          </p:nvSpPr>
          <p:spPr bwMode="auto">
            <a:xfrm>
              <a:off x="24989581" y="25554306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91E006D4-BAB3-4243-B4F4-38253D39CCE5}"/>
                </a:ext>
              </a:extLst>
            </p:cNvPr>
            <p:cNvSpPr txBox="1"/>
            <p:nvPr/>
          </p:nvSpPr>
          <p:spPr bwMode="auto">
            <a:xfrm>
              <a:off x="24415968" y="27435325"/>
              <a:ext cx="3078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Produktlebens-zyklen</a:t>
              </a:r>
            </a:p>
          </p:txBody>
        </p:sp>
        <p:sp>
          <p:nvSpPr>
            <p:cNvPr id="179" name="Textfeld 178">
              <a:extLst>
                <a:ext uri="{FF2B5EF4-FFF2-40B4-BE49-F238E27FC236}">
                  <a16:creationId xmlns:a16="http://schemas.microsoft.com/office/drawing/2014/main" id="{28D570DB-25A5-4398-A346-F76CDE39C15A}"/>
                </a:ext>
              </a:extLst>
            </p:cNvPr>
            <p:cNvSpPr txBox="1"/>
            <p:nvPr/>
          </p:nvSpPr>
          <p:spPr bwMode="auto">
            <a:xfrm>
              <a:off x="25393465" y="26175798"/>
              <a:ext cx="1172543" cy="55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27" b="1" dirty="0">
                  <a:solidFill>
                    <a:schemeClr val="bg1"/>
                  </a:solidFill>
                  <a:latin typeface="StoneSansITCStd" panose="02000603050000020004" pitchFamily="2" charset="0"/>
                </a:rPr>
                <a:t>LCA</a:t>
              </a:r>
            </a:p>
          </p:txBody>
        </p:sp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03FE62A1-8460-46F7-A8D5-E515E53AD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25458" y="25706547"/>
              <a:ext cx="1553985" cy="1553985"/>
            </a:xfrm>
            <a:prstGeom prst="rect">
              <a:avLst/>
            </a:prstGeom>
          </p:spPr>
        </p:pic>
      </p:grpSp>
      <p:sp>
        <p:nvSpPr>
          <p:cNvPr id="181" name="Textfeld 180">
            <a:extLst>
              <a:ext uri="{FF2B5EF4-FFF2-40B4-BE49-F238E27FC236}">
                <a16:creationId xmlns:a16="http://schemas.microsoft.com/office/drawing/2014/main" id="{FE67449E-65DD-46AB-A102-2B00D37A0D90}"/>
              </a:ext>
            </a:extLst>
          </p:cNvPr>
          <p:cNvSpPr txBox="1"/>
          <p:nvPr/>
        </p:nvSpPr>
        <p:spPr bwMode="auto">
          <a:xfrm>
            <a:off x="14126292" y="33428460"/>
            <a:ext cx="12000802" cy="8170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4709" dirty="0">
                <a:solidFill>
                  <a:schemeClr val="bg1"/>
                </a:solidFill>
                <a:latin typeface="StoneSansITCStd SemiBold"/>
              </a:rPr>
              <a:t>Digitalisierung für nachhaltige Gesell.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1AA985B-6484-4FCD-B545-3D296835A0E3}"/>
              </a:ext>
            </a:extLst>
          </p:cNvPr>
          <p:cNvGrpSpPr/>
          <p:nvPr/>
        </p:nvGrpSpPr>
        <p:grpSpPr>
          <a:xfrm>
            <a:off x="14261784" y="25722181"/>
            <a:ext cx="3078819" cy="2962254"/>
            <a:chOff x="14286387" y="25381473"/>
            <a:chExt cx="3078819" cy="2962254"/>
          </a:xfrm>
        </p:grpSpPr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4D391561-EEF9-49D3-8E21-DD28478EF59A}"/>
                </a:ext>
              </a:extLst>
            </p:cNvPr>
            <p:cNvSpPr/>
            <p:nvPr/>
          </p:nvSpPr>
          <p:spPr bwMode="auto">
            <a:xfrm>
              <a:off x="14850459" y="25381473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4FF9108C-021D-4020-9FB7-B689C5ECFD43}"/>
                </a:ext>
              </a:extLst>
            </p:cNvPr>
            <p:cNvSpPr txBox="1"/>
            <p:nvPr/>
          </p:nvSpPr>
          <p:spPr bwMode="auto">
            <a:xfrm>
              <a:off x="14286387" y="27266509"/>
              <a:ext cx="3078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Geoingenieur-</a:t>
              </a:r>
              <a:br>
                <a:rPr lang="de-DE" sz="3200" dirty="0">
                  <a:latin typeface="StoneSansITCStd" panose="02000603050000020004" pitchFamily="2" charset="0"/>
                </a:rPr>
              </a:br>
              <a:r>
                <a:rPr lang="de-DE" sz="3200" dirty="0">
                  <a:latin typeface="StoneSansITCStd" panose="02000603050000020004" pitchFamily="2" charset="0"/>
                </a:rPr>
                <a:t>wesen</a:t>
              </a:r>
            </a:p>
          </p:txBody>
        </p:sp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E955BF75-78C8-4A77-8AE8-314F12D5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73147" y="25627795"/>
              <a:ext cx="1360385" cy="1360385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231F746-0B50-47A8-AEFB-2C44B1D2CD29}"/>
              </a:ext>
            </a:extLst>
          </p:cNvPr>
          <p:cNvGrpSpPr/>
          <p:nvPr/>
        </p:nvGrpSpPr>
        <p:grpSpPr>
          <a:xfrm>
            <a:off x="20571305" y="25611330"/>
            <a:ext cx="4016989" cy="2969966"/>
            <a:chOff x="19965574" y="25361195"/>
            <a:chExt cx="4016989" cy="2969966"/>
          </a:xfrm>
        </p:grpSpPr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BFF1F4F8-11EA-4A20-B35F-907C136B18D7}"/>
                </a:ext>
              </a:extLst>
            </p:cNvPr>
            <p:cNvSpPr/>
            <p:nvPr/>
          </p:nvSpPr>
          <p:spPr bwMode="auto">
            <a:xfrm>
              <a:off x="20868016" y="25361195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175" name="Textfeld 174">
              <a:extLst>
                <a:ext uri="{FF2B5EF4-FFF2-40B4-BE49-F238E27FC236}">
                  <a16:creationId xmlns:a16="http://schemas.microsoft.com/office/drawing/2014/main" id="{F9A23CFC-5387-466F-8DB7-D600FC2A770C}"/>
                </a:ext>
              </a:extLst>
            </p:cNvPr>
            <p:cNvSpPr txBox="1"/>
            <p:nvPr/>
          </p:nvSpPr>
          <p:spPr bwMode="auto">
            <a:xfrm>
              <a:off x="19965574" y="27253943"/>
              <a:ext cx="40169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Moderne Rohstoffgewinnung</a:t>
              </a:r>
            </a:p>
          </p:txBody>
        </p:sp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DDC4B6EF-FF2A-4051-9C7F-0AE86D71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49437" y="25408098"/>
              <a:ext cx="1689835" cy="168983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9DE0771-95AA-4230-8261-A8AD0B581518}"/>
              </a:ext>
            </a:extLst>
          </p:cNvPr>
          <p:cNvGrpSpPr/>
          <p:nvPr/>
        </p:nvGrpSpPr>
        <p:grpSpPr>
          <a:xfrm>
            <a:off x="17185133" y="25635939"/>
            <a:ext cx="3705454" cy="2951855"/>
            <a:chOff x="16896546" y="25386765"/>
            <a:chExt cx="3705454" cy="2951855"/>
          </a:xfrm>
        </p:grpSpPr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7EF54109-57C1-4980-A1B0-83B2297D3860}"/>
                </a:ext>
              </a:extLst>
            </p:cNvPr>
            <p:cNvSpPr/>
            <p:nvPr/>
          </p:nvSpPr>
          <p:spPr bwMode="auto">
            <a:xfrm>
              <a:off x="17778716" y="25386765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441FBD92-6988-40C5-AD6A-BAA64FE22088}"/>
                </a:ext>
              </a:extLst>
            </p:cNvPr>
            <p:cNvSpPr txBox="1"/>
            <p:nvPr/>
          </p:nvSpPr>
          <p:spPr bwMode="auto">
            <a:xfrm>
              <a:off x="16896546" y="27261402"/>
              <a:ext cx="37054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Recycling &amp; Endlagerung</a:t>
              </a:r>
            </a:p>
          </p:txBody>
        </p:sp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2DD647B5-ED0C-42E8-873C-B728FDAD2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95707" y="25550495"/>
              <a:ext cx="1444660" cy="144466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C830410-3664-47A1-A132-4D01B8C40D08}"/>
              </a:ext>
            </a:extLst>
          </p:cNvPr>
          <p:cNvGrpSpPr/>
          <p:nvPr/>
        </p:nvGrpSpPr>
        <p:grpSpPr>
          <a:xfrm>
            <a:off x="15088924" y="34505716"/>
            <a:ext cx="3078819" cy="3057837"/>
            <a:chOff x="13795719" y="34578748"/>
            <a:chExt cx="3078819" cy="3057837"/>
          </a:xfrm>
        </p:grpSpPr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B54AE0C1-CC73-46E1-931B-B236ED365BBE}"/>
                </a:ext>
              </a:extLst>
            </p:cNvPr>
            <p:cNvSpPr/>
            <p:nvPr/>
          </p:nvSpPr>
          <p:spPr bwMode="auto">
            <a:xfrm>
              <a:off x="14345794" y="34578748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71" name="Textfeld 170">
              <a:extLst>
                <a:ext uri="{FF2B5EF4-FFF2-40B4-BE49-F238E27FC236}">
                  <a16:creationId xmlns:a16="http://schemas.microsoft.com/office/drawing/2014/main" id="{E6B84FCF-2F1C-446A-B712-3FA1662F16B8}"/>
                </a:ext>
              </a:extLst>
            </p:cNvPr>
            <p:cNvSpPr txBox="1"/>
            <p:nvPr/>
          </p:nvSpPr>
          <p:spPr bwMode="auto">
            <a:xfrm>
              <a:off x="13795719" y="36559367"/>
              <a:ext cx="3078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Elektronik &amp; Robotik</a:t>
              </a:r>
            </a:p>
          </p:txBody>
        </p:sp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FE35F235-B523-4A68-943C-C3924D1C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51736" y="34744530"/>
              <a:ext cx="1464360" cy="146436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454F358-F2E1-4A38-872E-BE4A6552B0B8}"/>
              </a:ext>
            </a:extLst>
          </p:cNvPr>
          <p:cNvGrpSpPr/>
          <p:nvPr/>
        </p:nvGrpSpPr>
        <p:grpSpPr>
          <a:xfrm>
            <a:off x="17382359" y="34459399"/>
            <a:ext cx="4246475" cy="3053672"/>
            <a:chOff x="16547733" y="34460748"/>
            <a:chExt cx="4246475" cy="3053672"/>
          </a:xfrm>
        </p:grpSpPr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B485E60D-BAF2-47A5-B1CF-45123A31FC60}"/>
                </a:ext>
              </a:extLst>
            </p:cNvPr>
            <p:cNvSpPr/>
            <p:nvPr/>
          </p:nvSpPr>
          <p:spPr bwMode="auto">
            <a:xfrm>
              <a:off x="17746086" y="34460748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72" name="Textfeld 171">
              <a:extLst>
                <a:ext uri="{FF2B5EF4-FFF2-40B4-BE49-F238E27FC236}">
                  <a16:creationId xmlns:a16="http://schemas.microsoft.com/office/drawing/2014/main" id="{AA442095-5353-4406-B708-BE854E112BA5}"/>
                </a:ext>
              </a:extLst>
            </p:cNvPr>
            <p:cNvSpPr txBox="1"/>
            <p:nvPr/>
          </p:nvSpPr>
          <p:spPr bwMode="auto">
            <a:xfrm>
              <a:off x="16547733" y="36437202"/>
              <a:ext cx="4246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KI &amp; </a:t>
              </a:r>
              <a:br>
                <a:rPr lang="de-DE" sz="3200" dirty="0">
                  <a:latin typeface="StoneSansITCStd" panose="02000603050000020004" pitchFamily="2" charset="0"/>
                </a:rPr>
              </a:br>
              <a:r>
                <a:rPr lang="de-DE" sz="3200" dirty="0">
                  <a:latin typeface="StoneSansITCStd" panose="02000603050000020004" pitchFamily="2" charset="0"/>
                </a:rPr>
                <a:t>Data Science</a:t>
              </a:r>
            </a:p>
          </p:txBody>
        </p:sp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2FC96248-E1C7-4398-8C61-0DE0D2DE6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96632" y="34722827"/>
              <a:ext cx="1315352" cy="1315352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F218CAA-6A0B-4F2C-B49F-5517241D88DC}"/>
              </a:ext>
            </a:extLst>
          </p:cNvPr>
          <p:cNvGrpSpPr/>
          <p:nvPr/>
        </p:nvGrpSpPr>
        <p:grpSpPr>
          <a:xfrm>
            <a:off x="20773713" y="34510714"/>
            <a:ext cx="4001978" cy="3043211"/>
            <a:chOff x="20773713" y="34510714"/>
            <a:chExt cx="4001978" cy="3043211"/>
          </a:xfrm>
        </p:grpSpPr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0464482E-7F9C-4BBA-B7C5-81204D0374BB}"/>
                </a:ext>
              </a:extLst>
            </p:cNvPr>
            <p:cNvSpPr/>
            <p:nvPr/>
          </p:nvSpPr>
          <p:spPr bwMode="auto">
            <a:xfrm>
              <a:off x="21822213" y="34510714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 dirty="0"/>
            </a:p>
          </p:txBody>
        </p:sp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70690D19-44FF-4AE0-AADF-86A74C54CBC1}"/>
                </a:ext>
              </a:extLst>
            </p:cNvPr>
            <p:cNvSpPr txBox="1"/>
            <p:nvPr/>
          </p:nvSpPr>
          <p:spPr bwMode="auto">
            <a:xfrm>
              <a:off x="20773713" y="36476707"/>
              <a:ext cx="40019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Mensch-Roboter-Zusammenarbeit</a:t>
              </a:r>
            </a:p>
          </p:txBody>
        </p:sp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7E6CAB31-4C3D-44EB-A9DB-07B436B42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75379" y="35080970"/>
              <a:ext cx="1064452" cy="1064452"/>
            </a:xfrm>
            <a:prstGeom prst="rect">
              <a:avLst/>
            </a:prstGeom>
          </p:spPr>
        </p:pic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4B6F4A07-5AF5-4469-A518-F807EE811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64"/>
            <a:stretch/>
          </p:blipFill>
          <p:spPr bwMode="auto">
            <a:xfrm>
              <a:off x="22841688" y="35080969"/>
              <a:ext cx="530216" cy="1070369"/>
            </a:xfrm>
            <a:prstGeom prst="rect">
              <a:avLst/>
            </a:prstGeom>
          </p:spPr>
        </p:pic>
        <p:sp>
          <p:nvSpPr>
            <p:cNvPr id="189" name="Sprechblase: oval 188">
              <a:extLst>
                <a:ext uri="{FF2B5EF4-FFF2-40B4-BE49-F238E27FC236}">
                  <a16:creationId xmlns:a16="http://schemas.microsoft.com/office/drawing/2014/main" id="{D9A82D61-45C1-46B7-9FC0-AAAC366984F3}"/>
                </a:ext>
              </a:extLst>
            </p:cNvPr>
            <p:cNvSpPr/>
            <p:nvPr/>
          </p:nvSpPr>
          <p:spPr bwMode="auto">
            <a:xfrm>
              <a:off x="22441923" y="34746334"/>
              <a:ext cx="339312" cy="238590"/>
            </a:xfrm>
            <a:prstGeom prst="wedgeEllipseCallou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90" name="Sprechblase: oval 189">
              <a:extLst>
                <a:ext uri="{FF2B5EF4-FFF2-40B4-BE49-F238E27FC236}">
                  <a16:creationId xmlns:a16="http://schemas.microsoft.com/office/drawing/2014/main" id="{8BF20020-CDFF-41DD-87BD-0F5D6B2A63D2}"/>
                </a:ext>
              </a:extLst>
            </p:cNvPr>
            <p:cNvSpPr/>
            <p:nvPr/>
          </p:nvSpPr>
          <p:spPr bwMode="auto">
            <a:xfrm flipH="1">
              <a:off x="22830345" y="34779519"/>
              <a:ext cx="339312" cy="238590"/>
            </a:xfrm>
            <a:prstGeom prst="wedgeEllipseCallou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0ED1313-30BE-4D5B-B496-C0E7A2AE357B}"/>
              </a:ext>
            </a:extLst>
          </p:cNvPr>
          <p:cNvGrpSpPr/>
          <p:nvPr/>
        </p:nvGrpSpPr>
        <p:grpSpPr>
          <a:xfrm>
            <a:off x="24610495" y="34464407"/>
            <a:ext cx="3078819" cy="2988687"/>
            <a:chOff x="24610495" y="34464407"/>
            <a:chExt cx="3078819" cy="2988687"/>
          </a:xfrm>
        </p:grpSpPr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5C891397-BAED-4B7D-9222-47F986E8FC72}"/>
                </a:ext>
              </a:extLst>
            </p:cNvPr>
            <p:cNvSpPr/>
            <p:nvPr/>
          </p:nvSpPr>
          <p:spPr bwMode="auto">
            <a:xfrm>
              <a:off x="25227856" y="34464407"/>
              <a:ext cx="1816446" cy="1816863"/>
            </a:xfrm>
            <a:prstGeom prst="ellipse">
              <a:avLst/>
            </a:prstGeom>
            <a:solidFill>
              <a:srgbClr val="028E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27"/>
            </a:p>
          </p:txBody>
        </p:sp>
        <p:sp>
          <p:nvSpPr>
            <p:cNvPr id="174" name="Textfeld 173">
              <a:extLst>
                <a:ext uri="{FF2B5EF4-FFF2-40B4-BE49-F238E27FC236}">
                  <a16:creationId xmlns:a16="http://schemas.microsoft.com/office/drawing/2014/main" id="{7EF8117E-4CE6-43E7-9EDF-59C08A2E62B0}"/>
                </a:ext>
              </a:extLst>
            </p:cNvPr>
            <p:cNvSpPr txBox="1"/>
            <p:nvPr/>
          </p:nvSpPr>
          <p:spPr bwMode="auto">
            <a:xfrm>
              <a:off x="24610495" y="36375876"/>
              <a:ext cx="3078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latin typeface="StoneSansITCStd" panose="02000603050000020004" pitchFamily="2" charset="0"/>
                </a:rPr>
                <a:t>Software-entwicklung</a:t>
              </a:r>
            </a:p>
          </p:txBody>
        </p:sp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8819F89B-BE3D-4B8F-B8A1-20C77522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25768" y="34627051"/>
              <a:ext cx="1399513" cy="1399513"/>
            </a:xfrm>
            <a:prstGeom prst="rect">
              <a:avLst/>
            </a:prstGeom>
          </p:spPr>
        </p:pic>
      </p:grpSp>
      <p:sp>
        <p:nvSpPr>
          <p:cNvPr id="192" name="Rechteck 191">
            <a:extLst>
              <a:ext uri="{FF2B5EF4-FFF2-40B4-BE49-F238E27FC236}">
                <a16:creationId xmlns:a16="http://schemas.microsoft.com/office/drawing/2014/main" id="{452CD3E5-586C-440F-9A90-3A86A82F5B94}"/>
              </a:ext>
            </a:extLst>
          </p:cNvPr>
          <p:cNvSpPr/>
          <p:nvPr/>
        </p:nvSpPr>
        <p:spPr bwMode="auto">
          <a:xfrm>
            <a:off x="13852434" y="42245598"/>
            <a:ext cx="1686679" cy="558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27" dirty="0"/>
              <a:t>icons8.de</a:t>
            </a:r>
          </a:p>
        </p:txBody>
      </p: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D4283DFB-9728-461B-ACE8-53CB4ACD62A9}"/>
              </a:ext>
            </a:extLst>
          </p:cNvPr>
          <p:cNvGrpSpPr/>
          <p:nvPr/>
        </p:nvGrpSpPr>
        <p:grpSpPr>
          <a:xfrm>
            <a:off x="15028897" y="21521403"/>
            <a:ext cx="7284148" cy="3529362"/>
            <a:chOff x="6730443" y="14456453"/>
            <a:chExt cx="7461720" cy="3529362"/>
          </a:xfrm>
          <a:solidFill>
            <a:srgbClr val="D5A92D"/>
          </a:solidFill>
        </p:grpSpPr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30D224E8-C477-4676-9D7E-93DFFF94D7C6}"/>
                </a:ext>
              </a:extLst>
            </p:cNvPr>
            <p:cNvSpPr/>
            <p:nvPr/>
          </p:nvSpPr>
          <p:spPr>
            <a:xfrm>
              <a:off x="6730443" y="14456453"/>
              <a:ext cx="7461720" cy="35293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D9133AF1-42C9-4B00-BC12-7D1CC9E5BCD3}"/>
                </a:ext>
              </a:extLst>
            </p:cNvPr>
            <p:cNvSpPr/>
            <p:nvPr/>
          </p:nvSpPr>
          <p:spPr>
            <a:xfrm>
              <a:off x="7226849" y="15424117"/>
              <a:ext cx="5571138" cy="15696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9600" b="1" dirty="0">
                  <a:solidFill>
                    <a:schemeClr val="bg1"/>
                  </a:solidFill>
                  <a:latin typeface="StoneSansITCStd" panose="02000603050000020004" pitchFamily="2" charset="0"/>
                  <a:cs typeface="Arial" panose="020B0604020202020204" pitchFamily="34" charset="0"/>
                </a:rPr>
                <a:t>R&amp;R</a:t>
              </a:r>
              <a:endParaRPr lang="de-DE" sz="9600" dirty="0">
                <a:solidFill>
                  <a:schemeClr val="bg1"/>
                </a:solidFill>
                <a:latin typeface="StoneSansITCStd" panose="0200060305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1FB83E23-8A71-4B89-830A-39E447E4ADD7}"/>
              </a:ext>
            </a:extLst>
          </p:cNvPr>
          <p:cNvGrpSpPr/>
          <p:nvPr/>
        </p:nvGrpSpPr>
        <p:grpSpPr>
          <a:xfrm>
            <a:off x="15069358" y="30552446"/>
            <a:ext cx="7243687" cy="3529362"/>
            <a:chOff x="6730443" y="14456453"/>
            <a:chExt cx="7461720" cy="3529362"/>
          </a:xfrm>
          <a:solidFill>
            <a:srgbClr val="6FBFA3"/>
          </a:solidFill>
        </p:grpSpPr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49BD36CA-F6F1-4853-B73C-B7942236EB3C}"/>
                </a:ext>
              </a:extLst>
            </p:cNvPr>
            <p:cNvSpPr/>
            <p:nvPr/>
          </p:nvSpPr>
          <p:spPr>
            <a:xfrm>
              <a:off x="6730443" y="14456453"/>
              <a:ext cx="7461720" cy="35293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56E8A693-DC3F-4222-AE75-08517B1BA97B}"/>
                </a:ext>
              </a:extLst>
            </p:cNvPr>
            <p:cNvSpPr/>
            <p:nvPr/>
          </p:nvSpPr>
          <p:spPr>
            <a:xfrm>
              <a:off x="7226849" y="15424117"/>
              <a:ext cx="5571138" cy="15696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9600" b="1" dirty="0">
                  <a:solidFill>
                    <a:schemeClr val="bg1"/>
                  </a:solidFill>
                  <a:latin typeface="StoneSansITCStd" panose="02000603050000020004" pitchFamily="2" charset="0"/>
                  <a:cs typeface="Arial" panose="020B0604020202020204" pitchFamily="34" charset="0"/>
                </a:rPr>
                <a:t>DNG</a:t>
              </a:r>
              <a:endParaRPr lang="de-DE" sz="9600" dirty="0">
                <a:solidFill>
                  <a:schemeClr val="bg1"/>
                </a:solidFill>
                <a:latin typeface="StoneSansITCStd" panose="0200060305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F8728F3D-62FE-4297-95E7-FBA943A5744E}"/>
              </a:ext>
            </a:extLst>
          </p:cNvPr>
          <p:cNvSpPr/>
          <p:nvPr/>
        </p:nvSpPr>
        <p:spPr>
          <a:xfrm>
            <a:off x="20543342" y="3543149"/>
            <a:ext cx="6653731" cy="3451630"/>
          </a:xfrm>
          <a:prstGeom prst="wedgeRectCallout">
            <a:avLst>
              <a:gd name="adj1" fmla="val -71888"/>
              <a:gd name="adj2" fmla="val -8705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Bachelorarbeit, Masterarbeit oder Promotion angeben</a:t>
            </a:r>
          </a:p>
        </p:txBody>
      </p:sp>
      <p:sp>
        <p:nvSpPr>
          <p:cNvPr id="199" name="Sprechblase: rechteckig 198">
            <a:extLst>
              <a:ext uri="{FF2B5EF4-FFF2-40B4-BE49-F238E27FC236}">
                <a16:creationId xmlns:a16="http://schemas.microsoft.com/office/drawing/2014/main" id="{6351288D-E720-47CC-83CA-3C2706B642D0}"/>
              </a:ext>
            </a:extLst>
          </p:cNvPr>
          <p:cNvSpPr/>
          <p:nvPr/>
        </p:nvSpPr>
        <p:spPr>
          <a:xfrm>
            <a:off x="3939577" y="13066673"/>
            <a:ext cx="7386793" cy="3451630"/>
          </a:xfrm>
          <a:prstGeom prst="wedgeRectCallout">
            <a:avLst>
              <a:gd name="adj1" fmla="val -43550"/>
              <a:gd name="adj2" fmla="val -969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Passendes Forschungsfeld und passenden Schwerpunkt auswählen. Mehrauswahl möglich </a:t>
            </a:r>
          </a:p>
        </p:txBody>
      </p:sp>
      <p:sp>
        <p:nvSpPr>
          <p:cNvPr id="200" name="Sprechblase: rechteckig 199">
            <a:extLst>
              <a:ext uri="{FF2B5EF4-FFF2-40B4-BE49-F238E27FC236}">
                <a16:creationId xmlns:a16="http://schemas.microsoft.com/office/drawing/2014/main" id="{C8D3CB04-07BE-48BF-8A48-70FD75D94C04}"/>
              </a:ext>
            </a:extLst>
          </p:cNvPr>
          <p:cNvSpPr/>
          <p:nvPr/>
        </p:nvSpPr>
        <p:spPr>
          <a:xfrm>
            <a:off x="8175568" y="17847208"/>
            <a:ext cx="7386793" cy="3451630"/>
          </a:xfrm>
          <a:prstGeom prst="wedgeRectCallout">
            <a:avLst>
              <a:gd name="adj1" fmla="val 7268"/>
              <a:gd name="adj2" fmla="val 8567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Relevante Icons für die obere Zeile heraussuchen und den Rest löschen</a:t>
            </a:r>
          </a:p>
        </p:txBody>
      </p:sp>
      <p:sp>
        <p:nvSpPr>
          <p:cNvPr id="201" name="Sprechblase: rechteckig 200">
            <a:extLst>
              <a:ext uri="{FF2B5EF4-FFF2-40B4-BE49-F238E27FC236}">
                <a16:creationId xmlns:a16="http://schemas.microsoft.com/office/drawing/2014/main" id="{CCFC6A38-8BCE-4C45-AB63-D6E49F4EA735}"/>
              </a:ext>
            </a:extLst>
          </p:cNvPr>
          <p:cNvSpPr/>
          <p:nvPr/>
        </p:nvSpPr>
        <p:spPr>
          <a:xfrm>
            <a:off x="10091956" y="38470801"/>
            <a:ext cx="5470406" cy="2875871"/>
          </a:xfrm>
          <a:prstGeom prst="wedgeRectCallout">
            <a:avLst>
              <a:gd name="adj1" fmla="val -106748"/>
              <a:gd name="adj2" fmla="val 5648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Kontakt der Arbeitsgruppe angeben</a:t>
            </a:r>
          </a:p>
        </p:txBody>
      </p:sp>
      <p:sp>
        <p:nvSpPr>
          <p:cNvPr id="202" name="Textfeld 201">
            <a:extLst>
              <a:ext uri="{FF2B5EF4-FFF2-40B4-BE49-F238E27FC236}">
                <a16:creationId xmlns:a16="http://schemas.microsoft.com/office/drawing/2014/main" id="{67269DEB-5EE6-4D92-889A-6FFE5DB5F666}"/>
              </a:ext>
            </a:extLst>
          </p:cNvPr>
          <p:cNvSpPr txBox="1"/>
          <p:nvPr/>
        </p:nvSpPr>
        <p:spPr>
          <a:xfrm>
            <a:off x="22579800" y="40554306"/>
            <a:ext cx="4912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60000"/>
            <a:r>
              <a:rPr lang="de-DE" sz="5400" b="1" cap="small" dirty="0">
                <a:solidFill>
                  <a:srgbClr val="008C4F"/>
                </a:solidFill>
                <a:latin typeface="StoneSansITCStd" panose="02000603050000020004" pitchFamily="2" charset="0"/>
                <a:cs typeface="Arial" panose="020B0604020202020204" pitchFamily="34" charset="0"/>
              </a:rPr>
              <a:t>WIR SUCHEN </a:t>
            </a:r>
            <a:r>
              <a:rPr lang="de-DE" sz="5400" b="1" cap="small" dirty="0" err="1">
                <a:solidFill>
                  <a:srgbClr val="008C4F"/>
                </a:solidFill>
                <a:latin typeface="StoneSansITCStd" panose="02000603050000020004" pitchFamily="2" charset="0"/>
                <a:cs typeface="Arial" panose="020B0604020202020204" pitchFamily="34" charset="0"/>
              </a:rPr>
              <a:t>HiWis</a:t>
            </a:r>
            <a:endParaRPr lang="en-US" sz="5400" b="1" cap="small" dirty="0">
              <a:solidFill>
                <a:srgbClr val="008C4F"/>
              </a:solidFill>
              <a:latin typeface="StoneSansITCStd" panose="02000603050000020004" pitchFamily="2" charset="0"/>
              <a:cs typeface="Arial" panose="020B0604020202020204" pitchFamily="34" charset="0"/>
            </a:endParaRPr>
          </a:p>
        </p:txBody>
      </p:sp>
      <p:sp>
        <p:nvSpPr>
          <p:cNvPr id="203" name="Sprechblase: rechteckig 202">
            <a:extLst>
              <a:ext uri="{FF2B5EF4-FFF2-40B4-BE49-F238E27FC236}">
                <a16:creationId xmlns:a16="http://schemas.microsoft.com/office/drawing/2014/main" id="{E44B6658-5CF1-4C6F-BD09-9C84BF023A62}"/>
              </a:ext>
            </a:extLst>
          </p:cNvPr>
          <p:cNvSpPr/>
          <p:nvPr/>
        </p:nvSpPr>
        <p:spPr>
          <a:xfrm>
            <a:off x="16822397" y="38485676"/>
            <a:ext cx="4960431" cy="2875871"/>
          </a:xfrm>
          <a:prstGeom prst="wedgeRectCallout">
            <a:avLst>
              <a:gd name="adj1" fmla="val 81659"/>
              <a:gd name="adj2" fmla="val 6317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Löschen, wenn nicht passend</a:t>
            </a:r>
          </a:p>
        </p:txBody>
      </p:sp>
      <p:sp>
        <p:nvSpPr>
          <p:cNvPr id="204" name="Sprechblase: rechteckig 203">
            <a:extLst>
              <a:ext uri="{FF2B5EF4-FFF2-40B4-BE49-F238E27FC236}">
                <a16:creationId xmlns:a16="http://schemas.microsoft.com/office/drawing/2014/main" id="{716F5D68-6634-46E8-BB3E-C1020E692AC5}"/>
              </a:ext>
            </a:extLst>
          </p:cNvPr>
          <p:cNvSpPr/>
          <p:nvPr/>
        </p:nvSpPr>
        <p:spPr>
          <a:xfrm>
            <a:off x="13299587" y="11773361"/>
            <a:ext cx="4711958" cy="2979178"/>
          </a:xfrm>
          <a:prstGeom prst="wedgeRectCallout">
            <a:avLst>
              <a:gd name="adj1" fmla="val -43550"/>
              <a:gd name="adj2" fmla="val -969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An eigene Arbeitsgruppe anpassen</a:t>
            </a:r>
          </a:p>
        </p:txBody>
      </p:sp>
      <p:sp>
        <p:nvSpPr>
          <p:cNvPr id="205" name="Sprechblase: rechteckig 204">
            <a:extLst>
              <a:ext uri="{FF2B5EF4-FFF2-40B4-BE49-F238E27FC236}">
                <a16:creationId xmlns:a16="http://schemas.microsoft.com/office/drawing/2014/main" id="{CAD3DB45-E341-48E0-B755-75F77AF3085A}"/>
              </a:ext>
            </a:extLst>
          </p:cNvPr>
          <p:cNvSpPr/>
          <p:nvPr/>
        </p:nvSpPr>
        <p:spPr>
          <a:xfrm>
            <a:off x="22684462" y="12251543"/>
            <a:ext cx="4711958" cy="2979178"/>
          </a:xfrm>
          <a:prstGeom prst="wedgeRectCallout">
            <a:avLst>
              <a:gd name="adj1" fmla="val -43550"/>
              <a:gd name="adj2" fmla="val -969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An eigene Themen anpassen</a:t>
            </a:r>
          </a:p>
        </p:txBody>
      </p:sp>
    </p:spTree>
    <p:extLst>
      <p:ext uri="{BB962C8B-B14F-4D97-AF65-F5344CB8AC3E}">
        <p14:creationId xmlns:p14="http://schemas.microsoft.com/office/powerpoint/2010/main" val="274464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241</Words>
  <Application>Microsoft Office PowerPoint</Application>
  <PresentationFormat>Benutzerdefiniert</PresentationFormat>
  <Paragraphs>82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StoneSansITCStd</vt:lpstr>
      <vt:lpstr>StoneSansITCStd Medium</vt:lpstr>
      <vt:lpstr>StoneSansITCStd SemiBold</vt:lpstr>
      <vt:lpstr>Symbol</vt:lpstr>
      <vt:lpstr>Office</vt:lpstr>
      <vt:lpstr>PowerPoint-Präsentation</vt:lpstr>
      <vt:lpstr>PowerPoint-Präsentation</vt:lpstr>
    </vt:vector>
  </TitlesOfParts>
  <Company>TU Clausthal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 Franzen</dc:creator>
  <cp:lastModifiedBy>Marina Bockelmann</cp:lastModifiedBy>
  <cp:revision>195</cp:revision>
  <dcterms:created xsi:type="dcterms:W3CDTF">2019-05-07T15:30:56Z</dcterms:created>
  <dcterms:modified xsi:type="dcterms:W3CDTF">2023-03-06T07:43:35Z</dcterms:modified>
</cp:coreProperties>
</file>